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7.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media/image58.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85.JPG" ContentType="image/jpeg"/>
  <Override PartName="/ppt/media/image186.jpg" ContentType="image/jpeg"/>
  <Override PartName="/ppt/media/image187.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94" r:id="rId3"/>
    <p:sldMasterId id="2147483698" r:id="rId4"/>
    <p:sldMasterId id="2147483725" r:id="rId5"/>
    <p:sldMasterId id="2147483831" r:id="rId6"/>
    <p:sldMasterId id="2147483858" r:id="rId7"/>
    <p:sldMasterId id="2147483885" r:id="rId8"/>
    <p:sldMasterId id="2147483889" r:id="rId9"/>
  </p:sldMasterIdLst>
  <p:notesMasterIdLst>
    <p:notesMasterId r:id="rId46"/>
  </p:notesMasterIdLst>
  <p:sldIdLst>
    <p:sldId id="257" r:id="rId10"/>
    <p:sldId id="260" r:id="rId11"/>
    <p:sldId id="2147483645" r:id="rId12"/>
    <p:sldId id="2147483647" r:id="rId13"/>
    <p:sldId id="258" r:id="rId14"/>
    <p:sldId id="259" r:id="rId15"/>
    <p:sldId id="2147483636" r:id="rId16"/>
    <p:sldId id="268" r:id="rId17"/>
    <p:sldId id="269" r:id="rId18"/>
    <p:sldId id="270" r:id="rId19"/>
    <p:sldId id="271" r:id="rId20"/>
    <p:sldId id="2147483373" r:id="rId21"/>
    <p:sldId id="274" r:id="rId22"/>
    <p:sldId id="261" r:id="rId23"/>
    <p:sldId id="266" r:id="rId24"/>
    <p:sldId id="262" r:id="rId25"/>
    <p:sldId id="284" r:id="rId26"/>
    <p:sldId id="285" r:id="rId27"/>
    <p:sldId id="275" r:id="rId28"/>
    <p:sldId id="272" r:id="rId29"/>
    <p:sldId id="292" r:id="rId30"/>
    <p:sldId id="265" r:id="rId31"/>
    <p:sldId id="276" r:id="rId32"/>
    <p:sldId id="2147483640" r:id="rId33"/>
    <p:sldId id="277" r:id="rId34"/>
    <p:sldId id="278" r:id="rId35"/>
    <p:sldId id="2147483641" r:id="rId36"/>
    <p:sldId id="273" r:id="rId37"/>
    <p:sldId id="263" r:id="rId38"/>
    <p:sldId id="2147483637" r:id="rId39"/>
    <p:sldId id="2147483635" r:id="rId40"/>
    <p:sldId id="256" r:id="rId41"/>
    <p:sldId id="2147483638" r:id="rId42"/>
    <p:sldId id="2147483368" r:id="rId43"/>
    <p:sldId id="2147483630" r:id="rId44"/>
    <p:sldId id="214141219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EC9E8-EDFA-4403-92EB-436DA55D2B0A}" v="49" dt="2025-06-09T14:50:56.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299" autoAdjust="0"/>
  </p:normalViewPr>
  <p:slideViewPr>
    <p:cSldViewPr snapToGrid="0">
      <p:cViewPr varScale="1">
        <p:scale>
          <a:sx n="103" d="100"/>
          <a:sy n="103"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Washington" userId="a5fa6620-09d9-411b-a600-79538415a53a" providerId="ADAL" clId="{CB21EFB6-4CDB-4BC2-A4AE-8F06EDD92D18}"/>
    <pc:docChg chg="addSld delSld modSld sldOrd delMainMaster">
      <pc:chgData name="Aaron Washington" userId="a5fa6620-09d9-411b-a600-79538415a53a" providerId="ADAL" clId="{CB21EFB6-4CDB-4BC2-A4AE-8F06EDD92D18}" dt="2025-03-18T00:42:19.420" v="113" actId="47"/>
      <pc:docMkLst>
        <pc:docMk/>
      </pc:docMkLst>
      <pc:sldChg chg="ord">
        <pc:chgData name="Aaron Washington" userId="a5fa6620-09d9-411b-a600-79538415a53a" providerId="ADAL" clId="{CB21EFB6-4CDB-4BC2-A4AE-8F06EDD92D18}" dt="2025-03-17T23:41:57.013" v="17"/>
        <pc:sldMkLst>
          <pc:docMk/>
          <pc:sldMk cId="0" sldId="257"/>
        </pc:sldMkLst>
      </pc:sldChg>
      <pc:sldChg chg="addSp modSp mod ord modAnim">
        <pc:chgData name="Aaron Washington" userId="a5fa6620-09d9-411b-a600-79538415a53a" providerId="ADAL" clId="{CB21EFB6-4CDB-4BC2-A4AE-8F06EDD92D18}" dt="2025-03-18T00:06:46.716" v="67" actId="1076"/>
        <pc:sldMkLst>
          <pc:docMk/>
          <pc:sldMk cId="0" sldId="260"/>
        </pc:sldMkLst>
        <pc:spChg chg="mod">
          <ac:chgData name="Aaron Washington" userId="a5fa6620-09d9-411b-a600-79538415a53a" providerId="ADAL" clId="{CB21EFB6-4CDB-4BC2-A4AE-8F06EDD92D18}" dt="2025-03-18T00:06:46.716" v="67" actId="1076"/>
          <ac:spMkLst>
            <pc:docMk/>
            <pc:sldMk cId="0" sldId="260"/>
            <ac:spMk id="26" creationId="{47BCC020-B17A-5DFC-168F-DEB2150836C1}"/>
          </ac:spMkLst>
        </pc:spChg>
        <pc:picChg chg="mod">
          <ac:chgData name="Aaron Washington" userId="a5fa6620-09d9-411b-a600-79538415a53a" providerId="ADAL" clId="{CB21EFB6-4CDB-4BC2-A4AE-8F06EDD92D18}" dt="2025-03-18T00:06:18.488" v="64" actId="1076"/>
          <ac:picMkLst>
            <pc:docMk/>
            <pc:sldMk cId="0" sldId="260"/>
            <ac:picMk id="33" creationId="{9D8B38E6-533D-0060-8581-2587ED0C8392}"/>
          </ac:picMkLst>
        </pc:picChg>
        <pc:picChg chg="mod">
          <ac:chgData name="Aaron Washington" userId="a5fa6620-09d9-411b-a600-79538415a53a" providerId="ADAL" clId="{CB21EFB6-4CDB-4BC2-A4AE-8F06EDD92D18}" dt="2025-03-18T00:05:56.960" v="62" actId="1076"/>
          <ac:picMkLst>
            <pc:docMk/>
            <pc:sldMk cId="0" sldId="260"/>
            <ac:picMk id="35" creationId="{5730BE1A-4A9E-77E4-FB88-CAB49C745249}"/>
          </ac:picMkLst>
        </pc:picChg>
        <pc:picChg chg="add mod">
          <ac:chgData name="Aaron Washington" userId="a5fa6620-09d9-411b-a600-79538415a53a" providerId="ADAL" clId="{CB21EFB6-4CDB-4BC2-A4AE-8F06EDD92D18}" dt="2025-03-18T00:06:03.155" v="63" actId="1076"/>
          <ac:picMkLst>
            <pc:docMk/>
            <pc:sldMk cId="0" sldId="260"/>
            <ac:picMk id="37" creationId="{7959BBE3-2AEC-FA07-1CCA-CE08B0759E5D}"/>
          </ac:picMkLst>
        </pc:picChg>
      </pc:sldChg>
      <pc:sldChg chg="ord">
        <pc:chgData name="Aaron Washington" userId="a5fa6620-09d9-411b-a600-79538415a53a" providerId="ADAL" clId="{CB21EFB6-4CDB-4BC2-A4AE-8F06EDD92D18}" dt="2025-03-17T23:44:04.468" v="26"/>
        <pc:sldMkLst>
          <pc:docMk/>
          <pc:sldMk cId="0" sldId="264"/>
        </pc:sldMkLst>
      </pc:sldChg>
      <pc:sldChg chg="del">
        <pc:chgData name="Aaron Washington" userId="a5fa6620-09d9-411b-a600-79538415a53a" providerId="ADAL" clId="{CB21EFB6-4CDB-4BC2-A4AE-8F06EDD92D18}" dt="2025-03-17T23:38:38.451" v="1" actId="47"/>
        <pc:sldMkLst>
          <pc:docMk/>
          <pc:sldMk cId="0" sldId="265"/>
        </pc:sldMkLst>
      </pc:sldChg>
      <pc:sldChg chg="del">
        <pc:chgData name="Aaron Washington" userId="a5fa6620-09d9-411b-a600-79538415a53a" providerId="ADAL" clId="{CB21EFB6-4CDB-4BC2-A4AE-8F06EDD92D18}" dt="2025-03-17T23:38:39.503" v="2" actId="47"/>
        <pc:sldMkLst>
          <pc:docMk/>
          <pc:sldMk cId="0" sldId="266"/>
        </pc:sldMkLst>
      </pc:sldChg>
      <pc:sldChg chg="ord">
        <pc:chgData name="Aaron Washington" userId="a5fa6620-09d9-411b-a600-79538415a53a" providerId="ADAL" clId="{CB21EFB6-4CDB-4BC2-A4AE-8F06EDD92D18}" dt="2025-03-17T23:44:00.281" v="24"/>
        <pc:sldMkLst>
          <pc:docMk/>
          <pc:sldMk cId="0" sldId="267"/>
        </pc:sldMkLst>
      </pc:sldChg>
      <pc:sldChg chg="del">
        <pc:chgData name="Aaron Washington" userId="a5fa6620-09d9-411b-a600-79538415a53a" providerId="ADAL" clId="{CB21EFB6-4CDB-4BC2-A4AE-8F06EDD92D18}" dt="2025-03-17T23:42:14.337" v="18" actId="47"/>
        <pc:sldMkLst>
          <pc:docMk/>
          <pc:sldMk cId="0" sldId="268"/>
        </pc:sldMkLst>
      </pc:sldChg>
      <pc:sldChg chg="del">
        <pc:chgData name="Aaron Washington" userId="a5fa6620-09d9-411b-a600-79538415a53a" providerId="ADAL" clId="{CB21EFB6-4CDB-4BC2-A4AE-8F06EDD92D18}" dt="2025-03-17T23:38:46.980" v="3" actId="47"/>
        <pc:sldMkLst>
          <pc:docMk/>
          <pc:sldMk cId="0" sldId="269"/>
        </pc:sldMkLst>
      </pc:sldChg>
      <pc:sldChg chg="del">
        <pc:chgData name="Aaron Washington" userId="a5fa6620-09d9-411b-a600-79538415a53a" providerId="ADAL" clId="{CB21EFB6-4CDB-4BC2-A4AE-8F06EDD92D18}" dt="2025-03-17T23:38:48.977" v="4" actId="47"/>
        <pc:sldMkLst>
          <pc:docMk/>
          <pc:sldMk cId="0" sldId="270"/>
        </pc:sldMkLst>
      </pc:sldChg>
      <pc:sldChg chg="del">
        <pc:chgData name="Aaron Washington" userId="a5fa6620-09d9-411b-a600-79538415a53a" providerId="ADAL" clId="{CB21EFB6-4CDB-4BC2-A4AE-8F06EDD92D18}" dt="2025-03-17T23:38:49.501" v="5" actId="47"/>
        <pc:sldMkLst>
          <pc:docMk/>
          <pc:sldMk cId="0" sldId="271"/>
        </pc:sldMkLst>
      </pc:sldChg>
      <pc:sldChg chg="del">
        <pc:chgData name="Aaron Washington" userId="a5fa6620-09d9-411b-a600-79538415a53a" providerId="ADAL" clId="{CB21EFB6-4CDB-4BC2-A4AE-8F06EDD92D18}" dt="2025-03-17T23:38:50.222" v="6" actId="47"/>
        <pc:sldMkLst>
          <pc:docMk/>
          <pc:sldMk cId="0" sldId="272"/>
        </pc:sldMkLst>
      </pc:sldChg>
      <pc:sldChg chg="del">
        <pc:chgData name="Aaron Washington" userId="a5fa6620-09d9-411b-a600-79538415a53a" providerId="ADAL" clId="{CB21EFB6-4CDB-4BC2-A4AE-8F06EDD92D18}" dt="2025-03-17T23:38:51.375" v="7" actId="47"/>
        <pc:sldMkLst>
          <pc:docMk/>
          <pc:sldMk cId="0" sldId="273"/>
        </pc:sldMkLst>
      </pc:sldChg>
      <pc:sldChg chg="del">
        <pc:chgData name="Aaron Washington" userId="a5fa6620-09d9-411b-a600-79538415a53a" providerId="ADAL" clId="{CB21EFB6-4CDB-4BC2-A4AE-8F06EDD92D18}" dt="2025-03-17T23:38:22.579" v="0" actId="47"/>
        <pc:sldMkLst>
          <pc:docMk/>
          <pc:sldMk cId="3448854838" sldId="276"/>
        </pc:sldMkLst>
      </pc:sldChg>
      <pc:sldChg chg="del">
        <pc:chgData name="Aaron Washington" userId="a5fa6620-09d9-411b-a600-79538415a53a" providerId="ADAL" clId="{CB21EFB6-4CDB-4BC2-A4AE-8F06EDD92D18}" dt="2025-03-17T23:39:11.067" v="9" actId="47"/>
        <pc:sldMkLst>
          <pc:docMk/>
          <pc:sldMk cId="352006621" sldId="2147483439"/>
        </pc:sldMkLst>
      </pc:sldChg>
      <pc:sldChg chg="modSp add del mod">
        <pc:chgData name="Aaron Washington" userId="a5fa6620-09d9-411b-a600-79538415a53a" providerId="ADAL" clId="{CB21EFB6-4CDB-4BC2-A4AE-8F06EDD92D18}" dt="2025-03-18T00:28:21.039" v="69" actId="20577"/>
        <pc:sldMkLst>
          <pc:docMk/>
          <pc:sldMk cId="1382515083" sldId="2147483440"/>
        </pc:sldMkLst>
      </pc:sldChg>
      <pc:sldChg chg="del">
        <pc:chgData name="Aaron Washington" userId="a5fa6620-09d9-411b-a600-79538415a53a" providerId="ADAL" clId="{CB21EFB6-4CDB-4BC2-A4AE-8F06EDD92D18}" dt="2025-03-17T23:39:11.067" v="9" actId="47"/>
        <pc:sldMkLst>
          <pc:docMk/>
          <pc:sldMk cId="183680146" sldId="2147483441"/>
        </pc:sldMkLst>
      </pc:sldChg>
      <pc:sldChg chg="del">
        <pc:chgData name="Aaron Washington" userId="a5fa6620-09d9-411b-a600-79538415a53a" providerId="ADAL" clId="{CB21EFB6-4CDB-4BC2-A4AE-8F06EDD92D18}" dt="2025-03-17T23:39:11.067" v="9" actId="47"/>
        <pc:sldMkLst>
          <pc:docMk/>
          <pc:sldMk cId="25340126" sldId="2147483442"/>
        </pc:sldMkLst>
      </pc:sldChg>
      <pc:sldChg chg="del">
        <pc:chgData name="Aaron Washington" userId="a5fa6620-09d9-411b-a600-79538415a53a" providerId="ADAL" clId="{CB21EFB6-4CDB-4BC2-A4AE-8F06EDD92D18}" dt="2025-03-17T23:39:11.067" v="9" actId="47"/>
        <pc:sldMkLst>
          <pc:docMk/>
          <pc:sldMk cId="2113915788" sldId="2147483443"/>
        </pc:sldMkLst>
      </pc:sldChg>
      <pc:sldChg chg="del">
        <pc:chgData name="Aaron Washington" userId="a5fa6620-09d9-411b-a600-79538415a53a" providerId="ADAL" clId="{CB21EFB6-4CDB-4BC2-A4AE-8F06EDD92D18}" dt="2025-03-17T23:39:16.324" v="11" actId="47"/>
        <pc:sldMkLst>
          <pc:docMk/>
          <pc:sldMk cId="241169567" sldId="2147483444"/>
        </pc:sldMkLst>
      </pc:sldChg>
      <pc:sldChg chg="ord modNotesTx">
        <pc:chgData name="Aaron Washington" userId="a5fa6620-09d9-411b-a600-79538415a53a" providerId="ADAL" clId="{CB21EFB6-4CDB-4BC2-A4AE-8F06EDD92D18}" dt="2025-03-18T00:40:33.709" v="70" actId="20577"/>
        <pc:sldMkLst>
          <pc:docMk/>
          <pc:sldMk cId="2537722906" sldId="2147483630"/>
        </pc:sldMkLst>
      </pc:sldChg>
      <pc:sldChg chg="del">
        <pc:chgData name="Aaron Washington" userId="a5fa6620-09d9-411b-a600-79538415a53a" providerId="ADAL" clId="{CB21EFB6-4CDB-4BC2-A4AE-8F06EDD92D18}" dt="2025-03-17T23:39:14.728" v="10" actId="47"/>
        <pc:sldMkLst>
          <pc:docMk/>
          <pc:sldMk cId="3800884530" sldId="2147483631"/>
        </pc:sldMkLst>
      </pc:sldChg>
      <pc:sldChg chg="ord">
        <pc:chgData name="Aaron Washington" userId="a5fa6620-09d9-411b-a600-79538415a53a" providerId="ADAL" clId="{CB21EFB6-4CDB-4BC2-A4AE-8F06EDD92D18}" dt="2025-03-17T23:41:33.753" v="13"/>
        <pc:sldMkLst>
          <pc:docMk/>
          <pc:sldMk cId="2987249191" sldId="2147483635"/>
        </pc:sldMkLst>
      </pc:sldChg>
      <pc:sldChg chg="del">
        <pc:chgData name="Aaron Washington" userId="a5fa6620-09d9-411b-a600-79538415a53a" providerId="ADAL" clId="{CB21EFB6-4CDB-4BC2-A4AE-8F06EDD92D18}" dt="2025-03-17T23:38:54.694" v="8" actId="47"/>
        <pc:sldMkLst>
          <pc:docMk/>
          <pc:sldMk cId="1899250004" sldId="2147483636"/>
        </pc:sldMkLst>
      </pc:sldChg>
      <pc:sldChg chg="modSp new del mod">
        <pc:chgData name="Aaron Washington" userId="a5fa6620-09d9-411b-a600-79538415a53a" providerId="ADAL" clId="{CB21EFB6-4CDB-4BC2-A4AE-8F06EDD92D18}" dt="2025-03-18T00:42:19.420" v="113" actId="47"/>
        <pc:sldMkLst>
          <pc:docMk/>
          <pc:sldMk cId="2400435918" sldId="2147483636"/>
        </pc:sldMkLst>
      </pc:sldChg>
      <pc:sldMasterChg chg="del delSldLayout">
        <pc:chgData name="Aaron Washington" userId="a5fa6620-09d9-411b-a600-79538415a53a" providerId="ADAL" clId="{CB21EFB6-4CDB-4BC2-A4AE-8F06EDD92D18}" dt="2025-03-17T23:38:22.579" v="0" actId="47"/>
        <pc:sldMasterMkLst>
          <pc:docMk/>
          <pc:sldMasterMk cId="1857261285" sldId="2147483668"/>
        </pc:sldMasterMkLst>
        <pc:sldLayoutChg chg="del">
          <pc:chgData name="Aaron Washington" userId="a5fa6620-09d9-411b-a600-79538415a53a" providerId="ADAL" clId="{CB21EFB6-4CDB-4BC2-A4AE-8F06EDD92D18}" dt="2025-03-17T23:38:22.579" v="0" actId="47"/>
          <pc:sldLayoutMkLst>
            <pc:docMk/>
            <pc:sldMasterMk cId="1857261285" sldId="2147483668"/>
            <pc:sldLayoutMk cId="1232160050" sldId="2147483669"/>
          </pc:sldLayoutMkLst>
        </pc:sldLayoutChg>
        <pc:sldLayoutChg chg="del">
          <pc:chgData name="Aaron Washington" userId="a5fa6620-09d9-411b-a600-79538415a53a" providerId="ADAL" clId="{CB21EFB6-4CDB-4BC2-A4AE-8F06EDD92D18}" dt="2025-03-17T23:38:22.579" v="0" actId="47"/>
          <pc:sldLayoutMkLst>
            <pc:docMk/>
            <pc:sldMasterMk cId="1857261285" sldId="2147483668"/>
            <pc:sldLayoutMk cId="4257863797" sldId="2147483670"/>
          </pc:sldLayoutMkLst>
        </pc:sldLayoutChg>
        <pc:sldLayoutChg chg="del">
          <pc:chgData name="Aaron Washington" userId="a5fa6620-09d9-411b-a600-79538415a53a" providerId="ADAL" clId="{CB21EFB6-4CDB-4BC2-A4AE-8F06EDD92D18}" dt="2025-03-17T23:38:22.579" v="0" actId="47"/>
          <pc:sldLayoutMkLst>
            <pc:docMk/>
            <pc:sldMasterMk cId="1857261285" sldId="2147483668"/>
            <pc:sldLayoutMk cId="3254551808" sldId="2147483671"/>
          </pc:sldLayoutMkLst>
        </pc:sldLayoutChg>
        <pc:sldLayoutChg chg="del">
          <pc:chgData name="Aaron Washington" userId="a5fa6620-09d9-411b-a600-79538415a53a" providerId="ADAL" clId="{CB21EFB6-4CDB-4BC2-A4AE-8F06EDD92D18}" dt="2025-03-17T23:38:22.579" v="0" actId="47"/>
          <pc:sldLayoutMkLst>
            <pc:docMk/>
            <pc:sldMasterMk cId="1857261285" sldId="2147483668"/>
            <pc:sldLayoutMk cId="1704017994" sldId="2147483672"/>
          </pc:sldLayoutMkLst>
        </pc:sldLayoutChg>
        <pc:sldLayoutChg chg="del">
          <pc:chgData name="Aaron Washington" userId="a5fa6620-09d9-411b-a600-79538415a53a" providerId="ADAL" clId="{CB21EFB6-4CDB-4BC2-A4AE-8F06EDD92D18}" dt="2025-03-17T23:38:22.579" v="0" actId="47"/>
          <pc:sldLayoutMkLst>
            <pc:docMk/>
            <pc:sldMasterMk cId="1857261285" sldId="2147483668"/>
            <pc:sldLayoutMk cId="3874021517" sldId="2147483673"/>
          </pc:sldLayoutMkLst>
        </pc:sldLayoutChg>
        <pc:sldLayoutChg chg="del">
          <pc:chgData name="Aaron Washington" userId="a5fa6620-09d9-411b-a600-79538415a53a" providerId="ADAL" clId="{CB21EFB6-4CDB-4BC2-A4AE-8F06EDD92D18}" dt="2025-03-17T23:38:22.579" v="0" actId="47"/>
          <pc:sldLayoutMkLst>
            <pc:docMk/>
            <pc:sldMasterMk cId="1857261285" sldId="2147483668"/>
            <pc:sldLayoutMk cId="3965706270" sldId="2147483674"/>
          </pc:sldLayoutMkLst>
        </pc:sldLayoutChg>
        <pc:sldLayoutChg chg="del">
          <pc:chgData name="Aaron Washington" userId="a5fa6620-09d9-411b-a600-79538415a53a" providerId="ADAL" clId="{CB21EFB6-4CDB-4BC2-A4AE-8F06EDD92D18}" dt="2025-03-17T23:38:22.579" v="0" actId="47"/>
          <pc:sldLayoutMkLst>
            <pc:docMk/>
            <pc:sldMasterMk cId="1857261285" sldId="2147483668"/>
            <pc:sldLayoutMk cId="1175074686" sldId="2147483675"/>
          </pc:sldLayoutMkLst>
        </pc:sldLayoutChg>
        <pc:sldLayoutChg chg="del">
          <pc:chgData name="Aaron Washington" userId="a5fa6620-09d9-411b-a600-79538415a53a" providerId="ADAL" clId="{CB21EFB6-4CDB-4BC2-A4AE-8F06EDD92D18}" dt="2025-03-17T23:38:22.579" v="0" actId="47"/>
          <pc:sldLayoutMkLst>
            <pc:docMk/>
            <pc:sldMasterMk cId="1857261285" sldId="2147483668"/>
            <pc:sldLayoutMk cId="3093483770" sldId="2147483676"/>
          </pc:sldLayoutMkLst>
        </pc:sldLayoutChg>
        <pc:sldLayoutChg chg="del">
          <pc:chgData name="Aaron Washington" userId="a5fa6620-09d9-411b-a600-79538415a53a" providerId="ADAL" clId="{CB21EFB6-4CDB-4BC2-A4AE-8F06EDD92D18}" dt="2025-03-17T23:38:22.579" v="0" actId="47"/>
          <pc:sldLayoutMkLst>
            <pc:docMk/>
            <pc:sldMasterMk cId="1857261285" sldId="2147483668"/>
            <pc:sldLayoutMk cId="500524536" sldId="2147483677"/>
          </pc:sldLayoutMkLst>
        </pc:sldLayoutChg>
        <pc:sldLayoutChg chg="del">
          <pc:chgData name="Aaron Washington" userId="a5fa6620-09d9-411b-a600-79538415a53a" providerId="ADAL" clId="{CB21EFB6-4CDB-4BC2-A4AE-8F06EDD92D18}" dt="2025-03-17T23:38:22.579" v="0" actId="47"/>
          <pc:sldLayoutMkLst>
            <pc:docMk/>
            <pc:sldMasterMk cId="1857261285" sldId="2147483668"/>
            <pc:sldLayoutMk cId="1584907266" sldId="2147483678"/>
          </pc:sldLayoutMkLst>
        </pc:sldLayoutChg>
        <pc:sldLayoutChg chg="del">
          <pc:chgData name="Aaron Washington" userId="a5fa6620-09d9-411b-a600-79538415a53a" providerId="ADAL" clId="{CB21EFB6-4CDB-4BC2-A4AE-8F06EDD92D18}" dt="2025-03-17T23:38:22.579" v="0" actId="47"/>
          <pc:sldLayoutMkLst>
            <pc:docMk/>
            <pc:sldMasterMk cId="1857261285" sldId="2147483668"/>
            <pc:sldLayoutMk cId="2189550086" sldId="2147483679"/>
          </pc:sldLayoutMkLst>
        </pc:sldLayoutChg>
      </pc:sldMasterChg>
    </pc:docChg>
  </pc:docChgLst>
  <pc:docChgLst>
    <pc:chgData name="Aaron Washington" userId="a5fa6620-09d9-411b-a600-79538415a53a" providerId="ADAL" clId="{327EC9E8-EDFA-4403-92EB-436DA55D2B0A}"/>
    <pc:docChg chg="undo custSel addSld delSld modSld sldOrd">
      <pc:chgData name="Aaron Washington" userId="a5fa6620-09d9-411b-a600-79538415a53a" providerId="ADAL" clId="{327EC9E8-EDFA-4403-92EB-436DA55D2B0A}" dt="2025-06-09T14:50:56.491" v="1164"/>
      <pc:docMkLst>
        <pc:docMk/>
      </pc:docMkLst>
      <pc:sldChg chg="add">
        <pc:chgData name="Aaron Washington" userId="a5fa6620-09d9-411b-a600-79538415a53a" providerId="ADAL" clId="{327EC9E8-EDFA-4403-92EB-436DA55D2B0A}" dt="2025-06-08T20:59:51.940" v="21"/>
        <pc:sldMkLst>
          <pc:docMk/>
          <pc:sldMk cId="1444407476" sldId="256"/>
        </pc:sldMkLst>
      </pc:sldChg>
      <pc:sldChg chg="modSp mod ord">
        <pc:chgData name="Aaron Washington" userId="a5fa6620-09d9-411b-a600-79538415a53a" providerId="ADAL" clId="{327EC9E8-EDFA-4403-92EB-436DA55D2B0A}" dt="2025-06-04T12:52:12.557" v="5" actId="20577"/>
        <pc:sldMkLst>
          <pc:docMk/>
          <pc:sldMk cId="0" sldId="257"/>
        </pc:sldMkLst>
        <pc:spChg chg="mod">
          <ac:chgData name="Aaron Washington" userId="a5fa6620-09d9-411b-a600-79538415a53a" providerId="ADAL" clId="{327EC9E8-EDFA-4403-92EB-436DA55D2B0A}" dt="2025-06-04T12:52:12.557" v="5" actId="20577"/>
          <ac:spMkLst>
            <pc:docMk/>
            <pc:sldMk cId="0" sldId="257"/>
            <ac:spMk id="13" creationId="{00000000-0000-0000-0000-000000000000}"/>
          </ac:spMkLst>
        </pc:spChg>
      </pc:sldChg>
      <pc:sldChg chg="modSp mod ord">
        <pc:chgData name="Aaron Washington" userId="a5fa6620-09d9-411b-a600-79538415a53a" providerId="ADAL" clId="{327EC9E8-EDFA-4403-92EB-436DA55D2B0A}" dt="2025-06-08T19:34:42.156" v="15"/>
        <pc:sldMkLst>
          <pc:docMk/>
          <pc:sldMk cId="0" sldId="258"/>
        </pc:sldMkLst>
        <pc:spChg chg="mod">
          <ac:chgData name="Aaron Washington" userId="a5fa6620-09d9-411b-a600-79538415a53a" providerId="ADAL" clId="{327EC9E8-EDFA-4403-92EB-436DA55D2B0A}" dt="2025-06-08T19:34:39.170" v="13" actId="20577"/>
          <ac:spMkLst>
            <pc:docMk/>
            <pc:sldMk cId="0" sldId="258"/>
            <ac:spMk id="35" creationId="{00000000-0000-0000-0000-000000000000}"/>
          </ac:spMkLst>
        </pc:spChg>
        <pc:spChg chg="mod">
          <ac:chgData name="Aaron Washington" userId="a5fa6620-09d9-411b-a600-79538415a53a" providerId="ADAL" clId="{327EC9E8-EDFA-4403-92EB-436DA55D2B0A}" dt="2025-06-08T19:34:34.778" v="7" actId="20577"/>
          <ac:spMkLst>
            <pc:docMk/>
            <pc:sldMk cId="0" sldId="258"/>
            <ac:spMk id="36" creationId="{00000000-0000-0000-0000-000000000000}"/>
          </ac:spMkLst>
        </pc:spChg>
      </pc:sldChg>
      <pc:sldChg chg="add">
        <pc:chgData name="Aaron Washington" userId="a5fa6620-09d9-411b-a600-79538415a53a" providerId="ADAL" clId="{327EC9E8-EDFA-4403-92EB-436DA55D2B0A}" dt="2025-06-08T19:35:00.558" v="16"/>
        <pc:sldMkLst>
          <pc:docMk/>
          <pc:sldMk cId="2085880347" sldId="259"/>
        </pc:sldMkLst>
      </pc:sldChg>
      <pc:sldChg chg="add">
        <pc:chgData name="Aaron Washington" userId="a5fa6620-09d9-411b-a600-79538415a53a" providerId="ADAL" clId="{327EC9E8-EDFA-4403-92EB-436DA55D2B0A}" dt="2025-06-08T22:03:52.886" v="75"/>
        <pc:sldMkLst>
          <pc:docMk/>
          <pc:sldMk cId="3696089209" sldId="261"/>
        </pc:sldMkLst>
      </pc:sldChg>
      <pc:sldChg chg="add">
        <pc:chgData name="Aaron Washington" userId="a5fa6620-09d9-411b-a600-79538415a53a" providerId="ADAL" clId="{327EC9E8-EDFA-4403-92EB-436DA55D2B0A}" dt="2025-06-08T22:05:49.331" v="76"/>
        <pc:sldMkLst>
          <pc:docMk/>
          <pc:sldMk cId="2102043413" sldId="262"/>
        </pc:sldMkLst>
      </pc:sldChg>
      <pc:sldChg chg="add">
        <pc:chgData name="Aaron Washington" userId="a5fa6620-09d9-411b-a600-79538415a53a" providerId="ADAL" clId="{327EC9E8-EDFA-4403-92EB-436DA55D2B0A}" dt="2025-06-08T22:28:37.039" v="78"/>
        <pc:sldMkLst>
          <pc:docMk/>
          <pc:sldMk cId="1870700019" sldId="263"/>
        </pc:sldMkLst>
      </pc:sldChg>
      <pc:sldChg chg="del">
        <pc:chgData name="Aaron Washington" userId="a5fa6620-09d9-411b-a600-79538415a53a" providerId="ADAL" clId="{327EC9E8-EDFA-4403-92EB-436DA55D2B0A}" dt="2025-06-09T01:40:24.086" v="1047" actId="47"/>
        <pc:sldMkLst>
          <pc:docMk/>
          <pc:sldMk cId="0" sldId="264"/>
        </pc:sldMkLst>
      </pc:sldChg>
      <pc:sldChg chg="delSp modSp add mod">
        <pc:chgData name="Aaron Washington" userId="a5fa6620-09d9-411b-a600-79538415a53a" providerId="ADAL" clId="{327EC9E8-EDFA-4403-92EB-436DA55D2B0A}" dt="2025-06-09T01:39:41.070" v="1045" actId="207"/>
        <pc:sldMkLst>
          <pc:docMk/>
          <pc:sldMk cId="32687463" sldId="265"/>
        </pc:sldMkLst>
        <pc:spChg chg="mod">
          <ac:chgData name="Aaron Washington" userId="a5fa6620-09d9-411b-a600-79538415a53a" providerId="ADAL" clId="{327EC9E8-EDFA-4403-92EB-436DA55D2B0A}" dt="2025-06-09T01:39:41.070" v="1045" actId="207"/>
          <ac:spMkLst>
            <pc:docMk/>
            <pc:sldMk cId="32687463" sldId="265"/>
            <ac:spMk id="2" creationId="{5D1F309E-3EE5-ACDB-732F-547A85CD5C7B}"/>
          </ac:spMkLst>
        </pc:spChg>
        <pc:spChg chg="mod">
          <ac:chgData name="Aaron Washington" userId="a5fa6620-09d9-411b-a600-79538415a53a" providerId="ADAL" clId="{327EC9E8-EDFA-4403-92EB-436DA55D2B0A}" dt="2025-06-08T22:49:51.489" v="184" actId="20577"/>
          <ac:spMkLst>
            <pc:docMk/>
            <pc:sldMk cId="32687463" sldId="265"/>
            <ac:spMk id="45" creationId="{3FE6E5AC-001C-7F09-A09D-7B975259068C}"/>
          </ac:spMkLst>
        </pc:spChg>
        <pc:picChg chg="del">
          <ac:chgData name="Aaron Washington" userId="a5fa6620-09d9-411b-a600-79538415a53a" providerId="ADAL" clId="{327EC9E8-EDFA-4403-92EB-436DA55D2B0A}" dt="2025-06-08T22:50:53.175" v="306" actId="478"/>
          <ac:picMkLst>
            <pc:docMk/>
            <pc:sldMk cId="32687463" sldId="265"/>
            <ac:picMk id="5" creationId="{C260FC1D-6AC9-B2A2-B3A0-D17F997EBDC4}"/>
          </ac:picMkLst>
        </pc:picChg>
      </pc:sldChg>
      <pc:sldChg chg="new del">
        <pc:chgData name="Aaron Washington" userId="a5fa6620-09d9-411b-a600-79538415a53a" providerId="ADAL" clId="{327EC9E8-EDFA-4403-92EB-436DA55D2B0A}" dt="2025-06-08T22:38:17.185" v="116" actId="47"/>
        <pc:sldMkLst>
          <pc:docMk/>
          <pc:sldMk cId="2790938313" sldId="265"/>
        </pc:sldMkLst>
      </pc:sldChg>
      <pc:sldChg chg="add">
        <pc:chgData name="Aaron Washington" userId="a5fa6620-09d9-411b-a600-79538415a53a" providerId="ADAL" clId="{327EC9E8-EDFA-4403-92EB-436DA55D2B0A}" dt="2025-06-08T22:03:52.886" v="75"/>
        <pc:sldMkLst>
          <pc:docMk/>
          <pc:sldMk cId="1566652611" sldId="266"/>
        </pc:sldMkLst>
      </pc:sldChg>
      <pc:sldChg chg="del">
        <pc:chgData name="Aaron Washington" userId="a5fa6620-09d9-411b-a600-79538415a53a" providerId="ADAL" clId="{327EC9E8-EDFA-4403-92EB-436DA55D2B0A}" dt="2025-06-09T01:41:11.485" v="1049" actId="47"/>
        <pc:sldMkLst>
          <pc:docMk/>
          <pc:sldMk cId="0" sldId="267"/>
        </pc:sldMkLst>
      </pc:sldChg>
      <pc:sldChg chg="add">
        <pc:chgData name="Aaron Washington" userId="a5fa6620-09d9-411b-a600-79538415a53a" providerId="ADAL" clId="{327EC9E8-EDFA-4403-92EB-436DA55D2B0A}" dt="2025-06-08T19:36:25.622" v="18"/>
        <pc:sldMkLst>
          <pc:docMk/>
          <pc:sldMk cId="2295741869" sldId="268"/>
        </pc:sldMkLst>
      </pc:sldChg>
      <pc:sldChg chg="add">
        <pc:chgData name="Aaron Washington" userId="a5fa6620-09d9-411b-a600-79538415a53a" providerId="ADAL" clId="{327EC9E8-EDFA-4403-92EB-436DA55D2B0A}" dt="2025-06-08T19:36:25.622" v="18"/>
        <pc:sldMkLst>
          <pc:docMk/>
          <pc:sldMk cId="457151868" sldId="269"/>
        </pc:sldMkLst>
      </pc:sldChg>
      <pc:sldChg chg="add">
        <pc:chgData name="Aaron Washington" userId="a5fa6620-09d9-411b-a600-79538415a53a" providerId="ADAL" clId="{327EC9E8-EDFA-4403-92EB-436DA55D2B0A}" dt="2025-06-08T19:45:52.712" v="19"/>
        <pc:sldMkLst>
          <pc:docMk/>
          <pc:sldMk cId="3921913466" sldId="270"/>
        </pc:sldMkLst>
      </pc:sldChg>
      <pc:sldChg chg="add">
        <pc:chgData name="Aaron Washington" userId="a5fa6620-09d9-411b-a600-79538415a53a" providerId="ADAL" clId="{327EC9E8-EDFA-4403-92EB-436DA55D2B0A}" dt="2025-06-08T22:03:13.581" v="74"/>
        <pc:sldMkLst>
          <pc:docMk/>
          <pc:sldMk cId="1912091485" sldId="271"/>
        </pc:sldMkLst>
      </pc:sldChg>
      <pc:sldChg chg="modSp add mod">
        <pc:chgData name="Aaron Washington" userId="a5fa6620-09d9-411b-a600-79538415a53a" providerId="ADAL" clId="{327EC9E8-EDFA-4403-92EB-436DA55D2B0A}" dt="2025-06-08T22:37:51.685" v="114" actId="20577"/>
        <pc:sldMkLst>
          <pc:docMk/>
          <pc:sldMk cId="983061947" sldId="272"/>
        </pc:sldMkLst>
        <pc:spChg chg="mod">
          <ac:chgData name="Aaron Washington" userId="a5fa6620-09d9-411b-a600-79538415a53a" providerId="ADAL" clId="{327EC9E8-EDFA-4403-92EB-436DA55D2B0A}" dt="2025-06-08T22:37:51.685" v="114" actId="20577"/>
          <ac:spMkLst>
            <pc:docMk/>
            <pc:sldMk cId="983061947" sldId="272"/>
            <ac:spMk id="7" creationId="{672BB9F8-49BE-424B-79B8-DAB5256FE544}"/>
          </ac:spMkLst>
        </pc:spChg>
      </pc:sldChg>
      <pc:sldChg chg="modSp add mod ord">
        <pc:chgData name="Aaron Washington" userId="a5fa6620-09d9-411b-a600-79538415a53a" providerId="ADAL" clId="{327EC9E8-EDFA-4403-92EB-436DA55D2B0A}" dt="2025-06-08T22:30:40.757" v="83"/>
        <pc:sldMkLst>
          <pc:docMk/>
          <pc:sldMk cId="4020576449" sldId="273"/>
        </pc:sldMkLst>
        <pc:spChg chg="mod">
          <ac:chgData name="Aaron Washington" userId="a5fa6620-09d9-411b-a600-79538415a53a" providerId="ADAL" clId="{327EC9E8-EDFA-4403-92EB-436DA55D2B0A}" dt="2025-06-08T22:30:40.757" v="83"/>
          <ac:spMkLst>
            <pc:docMk/>
            <pc:sldMk cId="4020576449" sldId="273"/>
            <ac:spMk id="7" creationId="{01AF4E9E-89CE-60D8-1615-CF3296E6326A}"/>
          </ac:spMkLst>
        </pc:spChg>
      </pc:sldChg>
      <pc:sldChg chg="add">
        <pc:chgData name="Aaron Washington" userId="a5fa6620-09d9-411b-a600-79538415a53a" providerId="ADAL" clId="{327EC9E8-EDFA-4403-92EB-436DA55D2B0A}" dt="2025-06-08T22:03:52.886" v="75"/>
        <pc:sldMkLst>
          <pc:docMk/>
          <pc:sldMk cId="3886789296" sldId="274"/>
        </pc:sldMkLst>
      </pc:sldChg>
      <pc:sldChg chg="add">
        <pc:chgData name="Aaron Washington" userId="a5fa6620-09d9-411b-a600-79538415a53a" providerId="ADAL" clId="{327EC9E8-EDFA-4403-92EB-436DA55D2B0A}" dt="2025-06-08T22:08:28.993" v="77"/>
        <pc:sldMkLst>
          <pc:docMk/>
          <pc:sldMk cId="3469686065" sldId="275"/>
        </pc:sldMkLst>
      </pc:sldChg>
      <pc:sldChg chg="addSp modSp new mod modClrScheme chgLayout">
        <pc:chgData name="Aaron Washington" userId="a5fa6620-09d9-411b-a600-79538415a53a" providerId="ADAL" clId="{327EC9E8-EDFA-4403-92EB-436DA55D2B0A}" dt="2025-06-09T02:02:33.056" v="1152" actId="14100"/>
        <pc:sldMkLst>
          <pc:docMk/>
          <pc:sldMk cId="3443521025" sldId="276"/>
        </pc:sldMkLst>
        <pc:picChg chg="add mod">
          <ac:chgData name="Aaron Washington" userId="a5fa6620-09d9-411b-a600-79538415a53a" providerId="ADAL" clId="{327EC9E8-EDFA-4403-92EB-436DA55D2B0A}" dt="2025-06-09T02:02:33.056" v="1152" actId="14100"/>
          <ac:picMkLst>
            <pc:docMk/>
            <pc:sldMk cId="3443521025" sldId="276"/>
            <ac:picMk id="1026" creationId="{CC90A2DE-130C-B770-56A9-0709238DC17A}"/>
          </ac:picMkLst>
        </pc:picChg>
      </pc:sldChg>
      <pc:sldChg chg="addSp delSp modSp add mod modAnim">
        <pc:chgData name="Aaron Washington" userId="a5fa6620-09d9-411b-a600-79538415a53a" providerId="ADAL" clId="{327EC9E8-EDFA-4403-92EB-436DA55D2B0A}" dt="2025-06-09T14:50:56.491" v="1164"/>
        <pc:sldMkLst>
          <pc:docMk/>
          <pc:sldMk cId="2310926588" sldId="277"/>
        </pc:sldMkLst>
        <pc:picChg chg="add mod">
          <ac:chgData name="Aaron Washington" userId="a5fa6620-09d9-411b-a600-79538415a53a" providerId="ADAL" clId="{327EC9E8-EDFA-4403-92EB-436DA55D2B0A}" dt="2025-06-09T14:49:29.675" v="1154" actId="14100"/>
          <ac:picMkLst>
            <pc:docMk/>
            <pc:sldMk cId="2310926588" sldId="277"/>
            <ac:picMk id="3" creationId="{B600F9F2-3960-D43C-3C87-4A51C6E063EC}"/>
          </ac:picMkLst>
        </pc:picChg>
        <pc:picChg chg="add mod ord">
          <ac:chgData name="Aaron Washington" userId="a5fa6620-09d9-411b-a600-79538415a53a" providerId="ADAL" clId="{327EC9E8-EDFA-4403-92EB-436DA55D2B0A}" dt="2025-06-09T01:24:53.785" v="493" actId="1076"/>
          <ac:picMkLst>
            <pc:docMk/>
            <pc:sldMk cId="2310926588" sldId="277"/>
            <ac:picMk id="5" creationId="{1F77BF36-A897-4320-D0D6-9C2A316DFDCE}"/>
          </ac:picMkLst>
        </pc:picChg>
        <pc:picChg chg="add mod ord modCrop">
          <ac:chgData name="Aaron Washington" userId="a5fa6620-09d9-411b-a600-79538415a53a" providerId="ADAL" clId="{327EC9E8-EDFA-4403-92EB-436DA55D2B0A}" dt="2025-06-09T14:50:41.845" v="1162" actId="14100"/>
          <ac:picMkLst>
            <pc:docMk/>
            <pc:sldMk cId="2310926588" sldId="277"/>
            <ac:picMk id="7" creationId="{4D6683D9-6F39-4E05-DAB9-AEA90577FFDB}"/>
          </ac:picMkLst>
        </pc:picChg>
        <pc:picChg chg="add mod">
          <ac:chgData name="Aaron Washington" userId="a5fa6620-09d9-411b-a600-79538415a53a" providerId="ADAL" clId="{327EC9E8-EDFA-4403-92EB-436DA55D2B0A}" dt="2025-06-09T01:24:01.256" v="488" actId="1076"/>
          <ac:picMkLst>
            <pc:docMk/>
            <pc:sldMk cId="2310926588" sldId="277"/>
            <ac:picMk id="9" creationId="{DEEAF33C-85E0-CB7F-74C8-8B558F42FD57}"/>
          </ac:picMkLst>
        </pc:picChg>
        <pc:picChg chg="add mod">
          <ac:chgData name="Aaron Washington" userId="a5fa6620-09d9-411b-a600-79538415a53a" providerId="ADAL" clId="{327EC9E8-EDFA-4403-92EB-436DA55D2B0A}" dt="2025-06-09T14:50:29.540" v="1160" actId="1076"/>
          <ac:picMkLst>
            <pc:docMk/>
            <pc:sldMk cId="2310926588" sldId="277"/>
            <ac:picMk id="11" creationId="{FB65B59A-4A0A-9233-8D14-0B9C4606EFA5}"/>
          </ac:picMkLst>
        </pc:picChg>
        <pc:picChg chg="del">
          <ac:chgData name="Aaron Washington" userId="a5fa6620-09d9-411b-a600-79538415a53a" providerId="ADAL" clId="{327EC9E8-EDFA-4403-92EB-436DA55D2B0A}" dt="2025-06-09T01:20:57.851" v="456" actId="478"/>
          <ac:picMkLst>
            <pc:docMk/>
            <pc:sldMk cId="2310926588" sldId="277"/>
            <ac:picMk id="1026" creationId="{02E17185-D9CA-8DF6-55A4-3EFDE78D2F71}"/>
          </ac:picMkLst>
        </pc:picChg>
      </pc:sldChg>
      <pc:sldChg chg="modSp add mod ord">
        <pc:chgData name="Aaron Washington" userId="a5fa6620-09d9-411b-a600-79538415a53a" providerId="ADAL" clId="{327EC9E8-EDFA-4403-92EB-436DA55D2B0A}" dt="2025-06-09T01:39:33.873" v="1044" actId="207"/>
        <pc:sldMkLst>
          <pc:docMk/>
          <pc:sldMk cId="835200028" sldId="278"/>
        </pc:sldMkLst>
        <pc:spChg chg="mod">
          <ac:chgData name="Aaron Washington" userId="a5fa6620-09d9-411b-a600-79538415a53a" providerId="ADAL" clId="{327EC9E8-EDFA-4403-92EB-436DA55D2B0A}" dt="2025-06-09T01:39:33.873" v="1044" actId="207"/>
          <ac:spMkLst>
            <pc:docMk/>
            <pc:sldMk cId="835200028" sldId="278"/>
            <ac:spMk id="2" creationId="{E38B64C5-B884-1D71-494C-AC2A016B328D}"/>
          </ac:spMkLst>
        </pc:spChg>
        <pc:spChg chg="mod">
          <ac:chgData name="Aaron Washington" userId="a5fa6620-09d9-411b-a600-79538415a53a" providerId="ADAL" clId="{327EC9E8-EDFA-4403-92EB-436DA55D2B0A}" dt="2025-06-09T01:35:13.057" v="526" actId="20577"/>
          <ac:spMkLst>
            <pc:docMk/>
            <pc:sldMk cId="835200028" sldId="278"/>
            <ac:spMk id="45" creationId="{3016BF6B-E348-C8EC-ED3E-D7848C3BAE48}"/>
          </ac:spMkLst>
        </pc:spChg>
      </pc:sldChg>
      <pc:sldChg chg="add">
        <pc:chgData name="Aaron Washington" userId="a5fa6620-09d9-411b-a600-79538415a53a" providerId="ADAL" clId="{327EC9E8-EDFA-4403-92EB-436DA55D2B0A}" dt="2025-06-08T22:05:49.331" v="76"/>
        <pc:sldMkLst>
          <pc:docMk/>
          <pc:sldMk cId="774701766" sldId="284"/>
        </pc:sldMkLst>
      </pc:sldChg>
      <pc:sldChg chg="add">
        <pc:chgData name="Aaron Washington" userId="a5fa6620-09d9-411b-a600-79538415a53a" providerId="ADAL" clId="{327EC9E8-EDFA-4403-92EB-436DA55D2B0A}" dt="2025-06-08T22:05:49.331" v="76"/>
        <pc:sldMkLst>
          <pc:docMk/>
          <pc:sldMk cId="1833695745" sldId="285"/>
        </pc:sldMkLst>
      </pc:sldChg>
      <pc:sldChg chg="add ord modNotesTx">
        <pc:chgData name="Aaron Washington" userId="a5fa6620-09d9-411b-a600-79538415a53a" providerId="ADAL" clId="{327EC9E8-EDFA-4403-92EB-436DA55D2B0A}" dt="2025-06-09T01:55:28.522" v="1073"/>
        <pc:sldMkLst>
          <pc:docMk/>
          <pc:sldMk cId="519117177" sldId="292"/>
        </pc:sldMkLst>
      </pc:sldChg>
      <pc:sldChg chg="add del">
        <pc:chgData name="Aaron Washington" userId="a5fa6620-09d9-411b-a600-79538415a53a" providerId="ADAL" clId="{327EC9E8-EDFA-4403-92EB-436DA55D2B0A}" dt="2025-06-09T01:40:10.473" v="1046" actId="47"/>
        <pc:sldMkLst>
          <pc:docMk/>
          <pc:sldMk cId="3999069191" sldId="6341"/>
        </pc:sldMkLst>
      </pc:sldChg>
      <pc:sldChg chg="delSp modSp add del mod">
        <pc:chgData name="Aaron Washington" userId="a5fa6620-09d9-411b-a600-79538415a53a" providerId="ADAL" clId="{327EC9E8-EDFA-4403-92EB-436DA55D2B0A}" dt="2025-06-08T21:24:16.163" v="71" actId="20577"/>
        <pc:sldMkLst>
          <pc:docMk/>
          <pc:sldMk cId="2829729216" sldId="2141412190"/>
        </pc:sldMkLst>
        <pc:spChg chg="mod">
          <ac:chgData name="Aaron Washington" userId="a5fa6620-09d9-411b-a600-79538415a53a" providerId="ADAL" clId="{327EC9E8-EDFA-4403-92EB-436DA55D2B0A}" dt="2025-06-08T21:24:16.163" v="71" actId="20577"/>
          <ac:spMkLst>
            <pc:docMk/>
            <pc:sldMk cId="2829729216" sldId="2141412190"/>
            <ac:spMk id="8" creationId="{B1D3D895-21E8-05CE-6064-52FA0C2BD6EB}"/>
          </ac:spMkLst>
        </pc:spChg>
        <pc:spChg chg="del mod">
          <ac:chgData name="Aaron Washington" userId="a5fa6620-09d9-411b-a600-79538415a53a" providerId="ADAL" clId="{327EC9E8-EDFA-4403-92EB-436DA55D2B0A}" dt="2025-06-08T21:24:05.640" v="30" actId="478"/>
          <ac:spMkLst>
            <pc:docMk/>
            <pc:sldMk cId="2829729216" sldId="2141412190"/>
            <ac:spMk id="10" creationId="{0506428E-E353-97CA-E329-EC15075029D8}"/>
          </ac:spMkLst>
        </pc:spChg>
      </pc:sldChg>
      <pc:sldChg chg="add">
        <pc:chgData name="Aaron Washington" userId="a5fa6620-09d9-411b-a600-79538415a53a" providerId="ADAL" clId="{327EC9E8-EDFA-4403-92EB-436DA55D2B0A}" dt="2025-06-08T21:11:43.424" v="24"/>
        <pc:sldMkLst>
          <pc:docMk/>
          <pc:sldMk cId="847672532" sldId="2147483368"/>
        </pc:sldMkLst>
      </pc:sldChg>
      <pc:sldChg chg="add">
        <pc:chgData name="Aaron Washington" userId="a5fa6620-09d9-411b-a600-79538415a53a" providerId="ADAL" clId="{327EC9E8-EDFA-4403-92EB-436DA55D2B0A}" dt="2025-06-08T22:03:52.886" v="75"/>
        <pc:sldMkLst>
          <pc:docMk/>
          <pc:sldMk cId="2704863527" sldId="2147483373"/>
        </pc:sldMkLst>
      </pc:sldChg>
      <pc:sldChg chg="del">
        <pc:chgData name="Aaron Washington" userId="a5fa6620-09d9-411b-a600-79538415a53a" providerId="ADAL" clId="{327EC9E8-EDFA-4403-92EB-436DA55D2B0A}" dt="2025-06-09T01:41:08.382" v="1048" actId="47"/>
        <pc:sldMkLst>
          <pc:docMk/>
          <pc:sldMk cId="1382515083" sldId="2147483440"/>
        </pc:sldMkLst>
      </pc:sldChg>
      <pc:sldChg chg="add">
        <pc:chgData name="Aaron Washington" userId="a5fa6620-09d9-411b-a600-79538415a53a" providerId="ADAL" clId="{327EC9E8-EDFA-4403-92EB-436DA55D2B0A}" dt="2025-06-08T19:35:20.355" v="17"/>
        <pc:sldMkLst>
          <pc:docMk/>
          <pc:sldMk cId="2348446172" sldId="2147483636"/>
        </pc:sldMkLst>
      </pc:sldChg>
      <pc:sldChg chg="add">
        <pc:chgData name="Aaron Washington" userId="a5fa6620-09d9-411b-a600-79538415a53a" providerId="ADAL" clId="{327EC9E8-EDFA-4403-92EB-436DA55D2B0A}" dt="2025-06-08T19:51:06.176" v="20"/>
        <pc:sldMkLst>
          <pc:docMk/>
          <pc:sldMk cId="301119133" sldId="2147483637"/>
        </pc:sldMkLst>
      </pc:sldChg>
      <pc:sldChg chg="add">
        <pc:chgData name="Aaron Washington" userId="a5fa6620-09d9-411b-a600-79538415a53a" providerId="ADAL" clId="{327EC9E8-EDFA-4403-92EB-436DA55D2B0A}" dt="2025-06-08T21:11:20.890" v="23"/>
        <pc:sldMkLst>
          <pc:docMk/>
          <pc:sldMk cId="1593334170" sldId="2147483638"/>
        </pc:sldMkLst>
      </pc:sldChg>
      <pc:sldChg chg="modSp add mod ord">
        <pc:chgData name="Aaron Washington" userId="a5fa6620-09d9-411b-a600-79538415a53a" providerId="ADAL" clId="{327EC9E8-EDFA-4403-92EB-436DA55D2B0A}" dt="2025-06-09T01:58:04.784" v="1134" actId="20577"/>
        <pc:sldMkLst>
          <pc:docMk/>
          <pc:sldMk cId="686613825" sldId="2147483640"/>
        </pc:sldMkLst>
        <pc:spChg chg="mod">
          <ac:chgData name="Aaron Washington" userId="a5fa6620-09d9-411b-a600-79538415a53a" providerId="ADAL" clId="{327EC9E8-EDFA-4403-92EB-436DA55D2B0A}" dt="2025-06-09T01:58:04.784" v="1134" actId="20577"/>
          <ac:spMkLst>
            <pc:docMk/>
            <pc:sldMk cId="686613825" sldId="2147483640"/>
            <ac:spMk id="16" creationId="{CBC58131-D9EA-8590-6D5F-7432C654F2BD}"/>
          </ac:spMkLst>
        </pc:spChg>
      </pc:sldChg>
      <pc:sldChg chg="add">
        <pc:chgData name="Aaron Washington" userId="a5fa6620-09d9-411b-a600-79538415a53a" providerId="ADAL" clId="{327EC9E8-EDFA-4403-92EB-436DA55D2B0A}" dt="2025-06-09T01:15:29.776" v="454"/>
        <pc:sldMkLst>
          <pc:docMk/>
          <pc:sldMk cId="1371982164" sldId="2147483641"/>
        </pc:sldMkLst>
      </pc:sldChg>
      <pc:sldChg chg="add">
        <pc:chgData name="Aaron Washington" userId="a5fa6620-09d9-411b-a600-79538415a53a" providerId="ADAL" clId="{327EC9E8-EDFA-4403-92EB-436DA55D2B0A}" dt="2025-06-08T21:34:00.474" v="72"/>
        <pc:sldMkLst>
          <pc:docMk/>
          <pc:sldMk cId="2981424745" sldId="2147483645"/>
        </pc:sldMkLst>
      </pc:sldChg>
      <pc:sldChg chg="add">
        <pc:chgData name="Aaron Washington" userId="a5fa6620-09d9-411b-a600-79538415a53a" providerId="ADAL" clId="{327EC9E8-EDFA-4403-92EB-436DA55D2B0A}" dt="2025-06-08T21:56:10.465" v="73"/>
        <pc:sldMkLst>
          <pc:docMk/>
          <pc:sldMk cId="2538959098" sldId="214748364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bg1"/>
              </a:solidFill>
            </a:ln>
          </c:spPr>
          <c:dPt>
            <c:idx val="0"/>
            <c:bubble3D val="0"/>
            <c:spPr>
              <a:solidFill>
                <a:srgbClr val="0070C0"/>
              </a:solidFill>
              <a:ln w="19050">
                <a:solidFill>
                  <a:schemeClr val="bg1"/>
                </a:solidFill>
              </a:ln>
              <a:effectLst/>
            </c:spPr>
            <c:extLst>
              <c:ext xmlns:c16="http://schemas.microsoft.com/office/drawing/2014/chart" uri="{C3380CC4-5D6E-409C-BE32-E72D297353CC}">
                <c16:uniqueId val="{00000001-A120-4D84-990C-1169905F87B3}"/>
              </c:ext>
            </c:extLst>
          </c:dPt>
          <c:dPt>
            <c:idx val="1"/>
            <c:bubble3D val="0"/>
            <c:spPr>
              <a:solidFill>
                <a:srgbClr val="D14EEC"/>
              </a:solidFill>
              <a:ln w="19050">
                <a:solidFill>
                  <a:schemeClr val="bg1"/>
                </a:solidFill>
              </a:ln>
              <a:effectLst/>
            </c:spPr>
            <c:extLst>
              <c:ext xmlns:c16="http://schemas.microsoft.com/office/drawing/2014/chart" uri="{C3380CC4-5D6E-409C-BE32-E72D297353CC}">
                <c16:uniqueId val="{00000003-A120-4D84-990C-1169905F87B3}"/>
              </c:ext>
            </c:extLst>
          </c:dPt>
          <c:dPt>
            <c:idx val="2"/>
            <c:bubble3D val="0"/>
            <c:spPr>
              <a:solidFill>
                <a:srgbClr val="406627"/>
              </a:solidFill>
              <a:ln w="19050">
                <a:solidFill>
                  <a:schemeClr val="bg1"/>
                </a:solidFill>
              </a:ln>
              <a:effectLst/>
            </c:spPr>
            <c:extLst>
              <c:ext xmlns:c16="http://schemas.microsoft.com/office/drawing/2014/chart" uri="{C3380CC4-5D6E-409C-BE32-E72D297353CC}">
                <c16:uniqueId val="{00000005-A120-4D84-990C-1169905F87B3}"/>
              </c:ext>
            </c:extLst>
          </c:dPt>
          <c:dPt>
            <c:idx val="3"/>
            <c:bubble3D val="0"/>
            <c:spPr>
              <a:solidFill>
                <a:srgbClr val="255E91"/>
              </a:solidFill>
              <a:ln w="19050">
                <a:solidFill>
                  <a:schemeClr val="bg1"/>
                </a:solidFill>
              </a:ln>
              <a:effectLst/>
            </c:spPr>
            <c:extLst>
              <c:ext xmlns:c16="http://schemas.microsoft.com/office/drawing/2014/chart" uri="{C3380CC4-5D6E-409C-BE32-E72D297353CC}">
                <c16:uniqueId val="{00000007-A120-4D84-990C-1169905F87B3}"/>
              </c:ext>
            </c:extLst>
          </c:dPt>
          <c:dPt>
            <c:idx val="4"/>
            <c:bubble3D val="0"/>
            <c:spPr>
              <a:solidFill>
                <a:srgbClr val="997300"/>
              </a:solidFill>
              <a:ln w="19050">
                <a:solidFill>
                  <a:schemeClr val="bg1"/>
                </a:solidFill>
              </a:ln>
              <a:effectLst/>
            </c:spPr>
            <c:extLst>
              <c:ext xmlns:c16="http://schemas.microsoft.com/office/drawing/2014/chart" uri="{C3380CC4-5D6E-409C-BE32-E72D297353CC}">
                <c16:uniqueId val="{00000009-A120-4D84-990C-1169905F87B3}"/>
              </c:ext>
            </c:extLst>
          </c:dPt>
          <c:dPt>
            <c:idx val="5"/>
            <c:bubble3D val="0"/>
            <c:spPr>
              <a:solidFill>
                <a:srgbClr val="636363"/>
              </a:solidFill>
              <a:ln w="19050">
                <a:solidFill>
                  <a:schemeClr val="bg1"/>
                </a:solidFill>
              </a:ln>
              <a:effectLst/>
            </c:spPr>
            <c:extLst>
              <c:ext xmlns:c16="http://schemas.microsoft.com/office/drawing/2014/chart" uri="{C3380CC4-5D6E-409C-BE32-E72D297353CC}">
                <c16:uniqueId val="{0000000B-A120-4D84-990C-1169905F87B3}"/>
              </c:ext>
            </c:extLst>
          </c:dPt>
          <c:dPt>
            <c:idx val="6"/>
            <c:bubble3D val="0"/>
            <c:spPr>
              <a:solidFill>
                <a:srgbClr val="9E480E"/>
              </a:solidFill>
              <a:ln w="19050">
                <a:solidFill>
                  <a:schemeClr val="bg1"/>
                </a:solidFill>
              </a:ln>
              <a:effectLst/>
            </c:spPr>
            <c:extLst>
              <c:ext xmlns:c16="http://schemas.microsoft.com/office/drawing/2014/chart" uri="{C3380CC4-5D6E-409C-BE32-E72D297353CC}">
                <c16:uniqueId val="{0000000D-A120-4D84-990C-1169905F87B3}"/>
              </c:ext>
            </c:extLst>
          </c:dPt>
          <c:dPt>
            <c:idx val="7"/>
            <c:bubble3D val="0"/>
            <c:spPr>
              <a:solidFill>
                <a:srgbClr val="264578"/>
              </a:solidFill>
              <a:ln w="19050">
                <a:solidFill>
                  <a:schemeClr val="bg1"/>
                </a:solidFill>
              </a:ln>
              <a:effectLst/>
            </c:spPr>
            <c:extLst>
              <c:ext xmlns:c16="http://schemas.microsoft.com/office/drawing/2014/chart" uri="{C3380CC4-5D6E-409C-BE32-E72D297353CC}">
                <c16:uniqueId val="{0000000F-A120-4D84-990C-1169905F87B3}"/>
              </c:ext>
            </c:extLst>
          </c:dPt>
          <c:dPt>
            <c:idx val="8"/>
            <c:bubble3D val="0"/>
            <c:spPr>
              <a:solidFill>
                <a:srgbClr val="6FAD47"/>
              </a:solidFill>
              <a:ln w="19050">
                <a:solidFill>
                  <a:schemeClr val="bg1"/>
                </a:solidFill>
              </a:ln>
              <a:effectLst/>
            </c:spPr>
            <c:extLst>
              <c:ext xmlns:c16="http://schemas.microsoft.com/office/drawing/2014/chart" uri="{C3380CC4-5D6E-409C-BE32-E72D297353CC}">
                <c16:uniqueId val="{00000011-A120-4D84-990C-1169905F87B3}"/>
              </c:ext>
            </c:extLst>
          </c:dPt>
          <c:dPt>
            <c:idx val="9"/>
            <c:bubble3D val="0"/>
            <c:spPr>
              <a:solidFill>
                <a:srgbClr val="5B9BD5"/>
              </a:solidFill>
              <a:ln w="19050">
                <a:solidFill>
                  <a:schemeClr val="bg1"/>
                </a:solidFill>
              </a:ln>
              <a:effectLst/>
            </c:spPr>
            <c:extLst>
              <c:ext xmlns:c16="http://schemas.microsoft.com/office/drawing/2014/chart" uri="{C3380CC4-5D6E-409C-BE32-E72D297353CC}">
                <c16:uniqueId val="{00000013-A120-4D84-990C-1169905F87B3}"/>
              </c:ext>
            </c:extLst>
          </c:dPt>
          <c:dPt>
            <c:idx val="10"/>
            <c:bubble3D val="0"/>
            <c:spPr>
              <a:solidFill>
                <a:srgbClr val="FFC000"/>
              </a:solidFill>
              <a:ln w="19050">
                <a:solidFill>
                  <a:schemeClr val="bg1"/>
                </a:solidFill>
              </a:ln>
              <a:effectLst/>
            </c:spPr>
            <c:extLst>
              <c:ext xmlns:c16="http://schemas.microsoft.com/office/drawing/2014/chart" uri="{C3380CC4-5D6E-409C-BE32-E72D297353CC}">
                <c16:uniqueId val="{00000015-A120-4D84-990C-1169905F87B3}"/>
              </c:ext>
            </c:extLst>
          </c:dPt>
          <c:dPt>
            <c:idx val="11"/>
            <c:bubble3D val="0"/>
            <c:spPr>
              <a:solidFill>
                <a:srgbClr val="A5A5A5"/>
              </a:solidFill>
              <a:ln w="19050">
                <a:solidFill>
                  <a:schemeClr val="bg1"/>
                </a:solidFill>
              </a:ln>
              <a:effectLst/>
            </c:spPr>
            <c:extLst>
              <c:ext xmlns:c16="http://schemas.microsoft.com/office/drawing/2014/chart" uri="{C3380CC4-5D6E-409C-BE32-E72D297353CC}">
                <c16:uniqueId val="{00000017-A120-4D84-990C-1169905F87B3}"/>
              </c:ext>
            </c:extLst>
          </c:dPt>
          <c:dPt>
            <c:idx val="12"/>
            <c:bubble3D val="0"/>
            <c:spPr>
              <a:solidFill>
                <a:schemeClr val="accent2"/>
              </a:solidFill>
              <a:ln w="19050">
                <a:solidFill>
                  <a:schemeClr val="bg1"/>
                </a:solidFill>
              </a:ln>
              <a:effectLst/>
            </c:spPr>
            <c:extLst>
              <c:ext xmlns:c16="http://schemas.microsoft.com/office/drawing/2014/chart" uri="{C3380CC4-5D6E-409C-BE32-E72D297353CC}">
                <c16:uniqueId val="{00000019-A120-4D84-990C-1169905F87B3}"/>
              </c:ext>
            </c:extLst>
          </c:dPt>
          <c:cat>
            <c:strRef>
              <c:f>Sheet1!$A$2:$A$14</c:f>
              <c:strCache>
                <c:ptCount val="13"/>
                <c:pt idx="0">
                  <c:v>Spherical Tokamak Design</c:v>
                </c:pt>
                <c:pt idx="1">
                  <c:v>Plasma Control</c:v>
                </c:pt>
                <c:pt idx="2">
                  <c:v>Fuel Cycles</c:v>
                </c:pt>
                <c:pt idx="3">
                  <c:v>Breeder Blankets</c:v>
                </c:pt>
                <c:pt idx="4">
                  <c:v>Reactor Maintenance</c:v>
                </c:pt>
                <c:pt idx="5">
                  <c:v>Reactor Control</c:v>
                </c:pt>
                <c:pt idx="6">
                  <c:v>Plasma Facing Components</c:v>
                </c:pt>
                <c:pt idx="7">
                  <c:v>Power Supply &amp; Cryogenics</c:v>
                </c:pt>
                <c:pt idx="8">
                  <c:v>Plasma Initiation &amp; Ramp</c:v>
                </c:pt>
                <c:pt idx="9">
                  <c:v>Neutron Tolerant Materials</c:v>
                </c:pt>
                <c:pt idx="10">
                  <c:v>Mechanical</c:v>
                </c:pt>
                <c:pt idx="11">
                  <c:v>Radiation Shielding</c:v>
                </c:pt>
                <c:pt idx="12">
                  <c:v>Magnet Technology</c:v>
                </c:pt>
              </c:strCache>
            </c:strRef>
          </c:cat>
          <c:val>
            <c:numRef>
              <c:f>Sheet1!$B$2:$B$14</c:f>
              <c:numCache>
                <c:formatCode>General</c:formatCode>
                <c:ptCount val="13"/>
                <c:pt idx="0">
                  <c:v>6</c:v>
                </c:pt>
                <c:pt idx="1">
                  <c:v>2</c:v>
                </c:pt>
                <c:pt idx="2">
                  <c:v>3</c:v>
                </c:pt>
                <c:pt idx="3">
                  <c:v>2</c:v>
                </c:pt>
                <c:pt idx="4">
                  <c:v>2</c:v>
                </c:pt>
                <c:pt idx="5">
                  <c:v>1</c:v>
                </c:pt>
                <c:pt idx="6">
                  <c:v>10</c:v>
                </c:pt>
                <c:pt idx="7">
                  <c:v>2</c:v>
                </c:pt>
                <c:pt idx="8">
                  <c:v>2</c:v>
                </c:pt>
                <c:pt idx="9">
                  <c:v>1</c:v>
                </c:pt>
                <c:pt idx="10">
                  <c:v>4</c:v>
                </c:pt>
                <c:pt idx="11">
                  <c:v>5</c:v>
                </c:pt>
                <c:pt idx="12">
                  <c:v>37</c:v>
                </c:pt>
              </c:numCache>
            </c:numRef>
          </c:val>
          <c:extLst>
            <c:ext xmlns:c16="http://schemas.microsoft.com/office/drawing/2014/chart" uri="{C3380CC4-5D6E-409C-BE32-E72D297353CC}">
              <c16:uniqueId val="{0000001A-A120-4D84-990C-1169905F87B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11129-2A7E-4501-BCA0-BF9D6B7605DF}"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63641-0D43-4DF9-ACE0-5AD1CB496CAA}" type="slidenum">
              <a:rPr lang="en-US" smtClean="0"/>
              <a:t>‹#›</a:t>
            </a:fld>
            <a:endParaRPr lang="en-US"/>
          </a:p>
        </p:txBody>
      </p:sp>
    </p:spTree>
    <p:extLst>
      <p:ext uri="{BB962C8B-B14F-4D97-AF65-F5344CB8AC3E}">
        <p14:creationId xmlns:p14="http://schemas.microsoft.com/office/powerpoint/2010/main" val="10480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587D1-FF64-4FBC-A9C8-15A8534B71B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978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FBFD3-0BAA-7EF7-37A7-3F2332333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CF672-2D1B-11AA-80EF-8A8A98C89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07F78-3C3C-5CA6-702C-0CEC6A13F8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AFC362-13DA-AAF9-E7C6-5BFCC29E36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21B24-DD52-41D2-AB9C-B8406F54A9D5}" type="slidenum">
              <a:rPr kumimoji="0" lang="en-GB" sz="1000" b="0" i="0" u="none" strike="noStrike" kern="1200" cap="none" spc="0" normalizeH="0" baseline="0" noProof="0" smtClean="0">
                <a:ln>
                  <a:noFill/>
                </a:ln>
                <a:solidFill>
                  <a:prstClr val="black"/>
                </a:solidFill>
                <a:effectLst/>
                <a:uLnTx/>
                <a:uFillTx/>
                <a:latin typeface="Gotham Rounde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000" b="0" i="0" u="none" strike="noStrike" kern="1200" cap="none" spc="0" normalizeH="0" baseline="0" noProof="0">
              <a:ln>
                <a:noFill/>
              </a:ln>
              <a:solidFill>
                <a:prstClr val="black"/>
              </a:solidFill>
              <a:effectLst/>
              <a:uLnTx/>
              <a:uFillTx/>
              <a:latin typeface="Gotham Rounded"/>
              <a:ea typeface="+mn-ea"/>
              <a:cs typeface="+mn-cs"/>
            </a:endParaRPr>
          </a:p>
        </p:txBody>
      </p:sp>
    </p:spTree>
    <p:extLst>
      <p:ext uri="{BB962C8B-B14F-4D97-AF65-F5344CB8AC3E}">
        <p14:creationId xmlns:p14="http://schemas.microsoft.com/office/powerpoint/2010/main" val="16062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firstly, fusion is nothing new for the United States, in fact the US government has been investing in fusion R&amp;D for decades on a rare bi-partisan </a:t>
            </a:r>
            <a:r>
              <a:rPr lang="en-GB" dirty="0" err="1"/>
              <a:t>concenus</a:t>
            </a:r>
            <a:r>
              <a:rPr lang="en-GB" dirty="0"/>
              <a:t>. </a:t>
            </a:r>
            <a:r>
              <a:rPr lang="en-US" b="1" i="0" dirty="0">
                <a:solidFill>
                  <a:srgbClr val="202122"/>
                </a:solidFill>
                <a:effectLst/>
                <a:latin typeface="Arial" panose="020B0604020202020204" pitchFamily="34" charset="0"/>
              </a:rPr>
              <a:t>Lev </a:t>
            </a:r>
            <a:r>
              <a:rPr lang="en-US" b="1" i="0" dirty="0" err="1">
                <a:solidFill>
                  <a:srgbClr val="202122"/>
                </a:solidFill>
                <a:effectLst/>
                <a:latin typeface="Arial" panose="020B0604020202020204" pitchFamily="34" charset="0"/>
              </a:rPr>
              <a:t>Andreyevich</a:t>
            </a:r>
            <a:r>
              <a:rPr lang="en-US" b="1" i="0" dirty="0">
                <a:solidFill>
                  <a:srgbClr val="202122"/>
                </a:solidFill>
                <a:effectLst/>
                <a:latin typeface="Arial" panose="020B0604020202020204" pitchFamily="34" charset="0"/>
              </a:rPr>
              <a:t> Artsimovich</a:t>
            </a:r>
            <a:endParaRPr lang="en-GB" dirty="0"/>
          </a:p>
          <a:p>
            <a:endParaRPr lang="en-GB" dirty="0"/>
          </a:p>
          <a:p>
            <a:r>
              <a:rPr lang="en-GB" dirty="0"/>
              <a:t>Cold War rivalry with the Soviet Union in the 1960s saw the US really kick start it’s domestic fusion R&amp;D program, driven by the breakthrough that the Soviet’s had made in developing the first Tokamak machine. This led to the Nixon Administration’s support for the first major US tokamak program – the Princeton Large Torus – in the early 1970s.</a:t>
            </a:r>
          </a:p>
          <a:p>
            <a:endParaRPr lang="en-GB" dirty="0"/>
          </a:p>
          <a:p>
            <a:r>
              <a:rPr lang="en-GB" dirty="0"/>
              <a:t>The oil crisis of the late 70s led to further interest in fusion, culminating in the construction of the advanced TFTR tokamak reactor (again at Princeton) at the end of the Carter Administration. </a:t>
            </a:r>
          </a:p>
          <a:p>
            <a:endParaRPr lang="en-GB" dirty="0"/>
          </a:p>
          <a:p>
            <a:r>
              <a:rPr lang="en-GB" dirty="0"/>
              <a:t>Advancements and investments continued throughout the 80s, with major programs like the upgrade to the DIII-D National Tokamak being initiated under President Regan.</a:t>
            </a:r>
          </a:p>
          <a:p>
            <a:endParaRPr lang="en-GB" dirty="0"/>
          </a:p>
          <a:p>
            <a:r>
              <a:rPr lang="en-GB" dirty="0"/>
              <a:t>And it was under the Clinton Administration that the National Ignition Facility at Lawrence Livermore National Lab started construction. A little over 25 years later (under President Biden), it was this laser-based approach to fusion that would deliver fusion’s first “breakthrough” moment (click to next slide).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21B24-DD52-41D2-AB9C-B8406F54A9D5}" type="slidenum">
              <a:rPr kumimoji="0" lang="en-GB" sz="1000" b="0" i="0" u="none" strike="noStrike" kern="1200" cap="none" spc="0" normalizeH="0" baseline="0" noProof="0" smtClean="0">
                <a:ln>
                  <a:noFill/>
                </a:ln>
                <a:solidFill>
                  <a:prstClr val="black"/>
                </a:solidFill>
                <a:effectLst/>
                <a:uLnTx/>
                <a:uFillTx/>
                <a:latin typeface="Gotham Rounde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000" b="0" i="0" u="none" strike="noStrike" kern="1200" cap="none" spc="0" normalizeH="0" baseline="0" noProof="0">
              <a:ln>
                <a:noFill/>
              </a:ln>
              <a:solidFill>
                <a:prstClr val="black"/>
              </a:solidFill>
              <a:effectLst/>
              <a:uLnTx/>
              <a:uFillTx/>
              <a:latin typeface="Gotham Rounded"/>
              <a:ea typeface="+mn-ea"/>
              <a:cs typeface="+mn-cs"/>
            </a:endParaRPr>
          </a:p>
        </p:txBody>
      </p:sp>
    </p:spTree>
    <p:extLst>
      <p:ext uri="{BB962C8B-B14F-4D97-AF65-F5344CB8AC3E}">
        <p14:creationId xmlns:p14="http://schemas.microsoft.com/office/powerpoint/2010/main" val="178174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EAB82-A393-2CC8-658B-A2BE0CA58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4D842-52C7-C538-B6C7-C93DE61B5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50030-E365-4EA3-DE98-EA3ECC9101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FE8F17-1A3D-16E6-1E93-1C94A2466C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DE9A-7101-4F77-9C34-4E3E3D7D45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542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52595-3BF6-2BFC-8BFD-891B4DEF5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511DF-9E42-C344-4038-631D6F9D6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2B46B-4320-8280-F4AD-804C330DF7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A23C21-3EE0-1E46-41EA-9BAF628FB1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DE9A-7101-4F77-9C34-4E3E3D7D45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7969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C68B-5B53-CF32-CA98-CA8BEEFAF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36B2B-8AFF-D35A-6415-BDE911F49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7216AC-33A3-C80A-70C5-DCD9F05348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3611B2-30E1-2202-7841-AEA6C1A756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DE9A-7101-4F77-9C34-4E3E3D7D455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5641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Turning ST40 into world’s most reactor-relevant spherical tokamak</a:t>
            </a:r>
          </a:p>
          <a:p>
            <a:pPr marL="342900" indent="-342900">
              <a:buFont typeface="Arial" panose="020B0604020202020204" pitchFamily="34" charset="0"/>
              <a:buChar char="•"/>
            </a:pPr>
            <a:r>
              <a:rPr lang="en-GB" sz="1200" dirty="0"/>
              <a:t>Features that future power plants will have: </a:t>
            </a:r>
            <a:r>
              <a:rPr lang="en-GB" sz="1200" dirty="0">
                <a:solidFill>
                  <a:srgbClr val="00B050"/>
                </a:solidFill>
              </a:rPr>
              <a:t>High toroidal field</a:t>
            </a:r>
            <a:r>
              <a:rPr lang="en-GB" sz="1200" dirty="0"/>
              <a:t>, </a:t>
            </a:r>
            <a:r>
              <a:rPr lang="en-GB" sz="1200" dirty="0">
                <a:solidFill>
                  <a:schemeClr val="accent1"/>
                </a:solidFill>
              </a:rPr>
              <a:t>dominant RF heating and RF </a:t>
            </a:r>
            <a:r>
              <a:rPr lang="en-GB" sz="1200" dirty="0" err="1">
                <a:solidFill>
                  <a:schemeClr val="accent1"/>
                </a:solidFill>
              </a:rPr>
              <a:t>start-up+ramp-up</a:t>
            </a:r>
            <a:r>
              <a:rPr lang="en-GB" sz="1200" dirty="0">
                <a:solidFill>
                  <a:schemeClr val="accent1"/>
                </a:solidFill>
              </a:rPr>
              <a:t> </a:t>
            </a:r>
            <a:r>
              <a:rPr lang="en-GB" sz="1200" dirty="0"/>
              <a:t>(1 gyrotron, 1MW)</a:t>
            </a:r>
            <a:r>
              <a:rPr lang="en-GB" sz="1200" dirty="0">
                <a:solidFill>
                  <a:schemeClr val="tx1"/>
                </a:solidFill>
              </a:rPr>
              <a:t>,</a:t>
            </a:r>
            <a:r>
              <a:rPr lang="en-GB" sz="1200" dirty="0"/>
              <a:t> </a:t>
            </a:r>
            <a:r>
              <a:rPr lang="en-GB" sz="1200" dirty="0">
                <a:solidFill>
                  <a:srgbClr val="00B050"/>
                </a:solidFill>
              </a:rPr>
              <a:t>core fuelling using pellets</a:t>
            </a:r>
            <a:r>
              <a:rPr lang="en-GB" sz="1200" dirty="0"/>
              <a:t>, </a:t>
            </a:r>
            <a:r>
              <a:rPr lang="en-GB" sz="1200" dirty="0">
                <a:solidFill>
                  <a:srgbClr val="00B050"/>
                </a:solidFill>
              </a:rPr>
              <a:t>metal wall</a:t>
            </a:r>
            <a:r>
              <a:rPr lang="en-GB" sz="1200" dirty="0"/>
              <a:t>, </a:t>
            </a:r>
            <a:r>
              <a:rPr lang="en-GB" sz="1200" dirty="0">
                <a:solidFill>
                  <a:schemeClr val="accent1"/>
                </a:solidFill>
              </a:rPr>
              <a:t>liquid metal (lithium?) divertor </a:t>
            </a:r>
            <a:r>
              <a:rPr lang="en-GB" sz="1200" dirty="0"/>
              <a:t>(solid lithium coated PFCs), </a:t>
            </a:r>
            <a:r>
              <a:rPr lang="en-GB" sz="1200" dirty="0">
                <a:solidFill>
                  <a:srgbClr val="FF0000"/>
                </a:solidFill>
              </a:rPr>
              <a:t>long pulse operation</a:t>
            </a:r>
          </a:p>
          <a:p>
            <a:endParaRPr lang="en-GB" dirty="0"/>
          </a:p>
        </p:txBody>
      </p:sp>
      <p:sp>
        <p:nvSpPr>
          <p:cNvPr id="4" name="Slide Number Placeholder 3"/>
          <p:cNvSpPr>
            <a:spLocks noGrp="1"/>
          </p:cNvSpPr>
          <p:nvPr>
            <p:ph type="sldNum" sz="quarter" idx="5"/>
          </p:nvPr>
        </p:nvSpPr>
        <p:spPr/>
        <p:txBody>
          <a:bodyPr/>
          <a:lstStyle/>
          <a:p>
            <a:pPr marL="0" marR="0" lvl="0" indent="0" algn="r" defTabSz="810433" rtl="0" eaLnBrk="1" fontAlgn="auto" latinLnBrk="0" hangingPunct="1">
              <a:lnSpc>
                <a:spcPct val="100000"/>
              </a:lnSpc>
              <a:spcBef>
                <a:spcPts val="0"/>
              </a:spcBef>
              <a:spcAft>
                <a:spcPts val="0"/>
              </a:spcAft>
              <a:buClrTx/>
              <a:buSzTx/>
              <a:buFontTx/>
              <a:buNone/>
              <a:tabLst/>
              <a:defRPr/>
            </a:pPr>
            <a:fld id="{C15A364A-1B67-4F61-9908-5EF4BAFF1F6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810433"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0779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587D1-FF64-4FBC-A9C8-15A8534B71B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675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21B24-DD52-41D2-AB9C-B8406F54A9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99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emf"/><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5.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05764" y="48260"/>
            <a:ext cx="11180470" cy="1388407"/>
          </a:xfrm>
          <a:prstGeom prst="rect">
            <a:avLst/>
          </a:prstGeom>
        </p:spPr>
        <p:txBody>
          <a:bodyPr wrap="square" lIns="0" tIns="0" rIns="0" bIns="0">
            <a:spAutoFit/>
          </a:bodyPr>
          <a:lstStyle>
            <a:lvl1pPr>
              <a:defRPr sz="3400" b="0" i="0">
                <a:solidFill>
                  <a:schemeClr val="bg1"/>
                </a:solidFill>
                <a:latin typeface="Gotham Rounded"/>
                <a:cs typeface="Gotham Rounded"/>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500" b="0" i="0">
                <a:solidFill>
                  <a:srgbClr val="3B5468"/>
                </a:solidFill>
                <a:latin typeface="Gotham Rounded"/>
                <a:cs typeface="Gotham Rounde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5606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6E6CFBEC-730B-49E8-A646-649C5156FD96}"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0459443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0DE5542B-CDA7-4FD8-A21E-1F7006ABC709}"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4CEC8FBF-6E29-C9EE-A809-6B93427D73F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0002510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0EB17990-5DFB-40C6-90B6-DE9914608711}"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a:t>© 2022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13664128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B795C4F8-B5E9-4A22-938D-BC35555ACFED}"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a:t>© 2022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184343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00C68B4F-D7B2-49E0-BAC8-DE7D8EE89026}"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F41AF9F2-5AB4-C58D-4821-EC2ED68CF93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9771417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3F51D7C2-EE47-4AB6-B946-0AE10C8313E7}"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08FE05-3B76-BB11-1CED-EA75640DD740}"/>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9464111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B9790451-2AFA-4EA5-A896-2E805ACC8265}"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A6123D-8C35-90CF-540E-1B09AAC25B69}"/>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659965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83EBFD5C-C530-4C80-A7DC-75C61AB30454}"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6701DA42-FD99-D146-0407-825BA3E5DC9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0912197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CB79BC3F-0503-4A5E-B773-227AFD318A49}" type="datetime1">
              <a:rPr lang="en-GB" noProof="0" smtClean="0"/>
              <a:t>09/06/2025</a:t>
            </a:fld>
            <a:endParaRPr lang="en-GB" noProof="0"/>
          </a:p>
        </p:txBody>
      </p:sp>
      <p:sp>
        <p:nvSpPr>
          <p:cNvPr id="4" name="Footer Placeholder 3"/>
          <p:cNvSpPr>
            <a:spLocks noGrp="1"/>
          </p:cNvSpPr>
          <p:nvPr>
            <p:ph type="ftr" sz="quarter" idx="11"/>
          </p:nvPr>
        </p:nvSpPr>
        <p:spPr/>
        <p:txBody>
          <a:bodyPr/>
          <a:lstStyle/>
          <a:p>
            <a:r>
              <a:rPr lang="en-GB"/>
              <a:t>© 2022 Tokamak Energy  Private and Confidential</a:t>
            </a:r>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4536200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_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94B04-DFC7-4EA4-BC08-633D7BCFB40A}" type="datetime1">
              <a:rPr lang="en-GB" noProof="0" smtClean="0"/>
              <a:t>09/06/2025</a:t>
            </a:fld>
            <a:endParaRPr lang="en-GB" noProof="0"/>
          </a:p>
        </p:txBody>
      </p:sp>
      <p:sp>
        <p:nvSpPr>
          <p:cNvPr id="3" name="Footer Placeholder 2"/>
          <p:cNvSpPr>
            <a:spLocks noGrp="1"/>
          </p:cNvSpPr>
          <p:nvPr>
            <p:ph type="ftr" sz="quarter" idx="11"/>
          </p:nvPr>
        </p:nvSpPr>
        <p:spPr/>
        <p:txBody>
          <a:bodyPr/>
          <a:lstStyle/>
          <a:p>
            <a:r>
              <a:rPr lang="en-GB"/>
              <a:t>© 2022 Tokamak Energy  Private and Confidential</a:t>
            </a:r>
            <a:endParaRPr lang="en-GB" noProof="0"/>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42423491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462819E4-8EB4-4715-AF9B-68181E5D3239}"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93F47B13-D2F2-D6A1-23CF-0E2DCF399CE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705334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10FFC42D-42A6-4989-AEEC-90FB543F4151}"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6084515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1_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A284BFBC-391B-4A37-8ECA-D00CDD6233A0}"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E31FF8DC-48A1-163E-4B6C-49F47352266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8119032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9199426A-FCDF-4B66-9FD2-03CDDDCA9E08}"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482066C8-BB78-C513-9371-0679D363F8AE}"/>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5105448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1_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8455F03-0B88-4729-8E19-4296501D7540}"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9ADBD180-CEDC-3843-FF9B-B1111134F62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5912042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7F4B-8DB0-4C7D-9535-9B1AD5765D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8E2044-5FD2-4140-AD2E-83FC15226829}"/>
              </a:ext>
            </a:extLst>
          </p:cNvPr>
          <p:cNvSpPr>
            <a:spLocks noGrp="1"/>
          </p:cNvSpPr>
          <p:nvPr>
            <p:ph type="dt" sz="half" idx="10"/>
          </p:nvPr>
        </p:nvSpPr>
        <p:spPr>
          <a:xfrm>
            <a:off x="838200" y="6356350"/>
            <a:ext cx="2743200" cy="365125"/>
          </a:xfrm>
          <a:prstGeom prst="rect">
            <a:avLst/>
          </a:prstGeom>
        </p:spPr>
        <p:txBody>
          <a:bodyPr/>
          <a:lstStyle/>
          <a:p>
            <a:fld id="{92B472F1-27F4-45A1-9DA6-A0096595173C}" type="datetime1">
              <a:rPr lang="en-GB" smtClean="0"/>
              <a:t>09/06/2025</a:t>
            </a:fld>
            <a:endParaRPr lang="en-GB"/>
          </a:p>
        </p:txBody>
      </p:sp>
      <p:sp>
        <p:nvSpPr>
          <p:cNvPr id="4" name="Footer Placeholder 3">
            <a:extLst>
              <a:ext uri="{FF2B5EF4-FFF2-40B4-BE49-F238E27FC236}">
                <a16:creationId xmlns:a16="http://schemas.microsoft.com/office/drawing/2014/main" id="{42A3E2F2-E201-4DF0-82BE-8E4320752E2D}"/>
              </a:ext>
            </a:extLst>
          </p:cNvPr>
          <p:cNvSpPr>
            <a:spLocks noGrp="1"/>
          </p:cNvSpPr>
          <p:nvPr>
            <p:ph type="ftr" sz="quarter" idx="11"/>
          </p:nvPr>
        </p:nvSpPr>
        <p:spPr/>
        <p:txBody>
          <a:bodyPr/>
          <a:lstStyle/>
          <a:p>
            <a:r>
              <a:rPr lang="en-GB"/>
              <a:t>© 2022 Tokamak Energy  Private and Confidential</a:t>
            </a:r>
          </a:p>
        </p:txBody>
      </p:sp>
      <p:sp>
        <p:nvSpPr>
          <p:cNvPr id="5" name="Slide Number Placeholder 4">
            <a:extLst>
              <a:ext uri="{FF2B5EF4-FFF2-40B4-BE49-F238E27FC236}">
                <a16:creationId xmlns:a16="http://schemas.microsoft.com/office/drawing/2014/main" id="{E8437295-8B7A-43AB-BF55-8B7F049A3511}"/>
              </a:ext>
            </a:extLst>
          </p:cNvPr>
          <p:cNvSpPr>
            <a:spLocks noGrp="1"/>
          </p:cNvSpPr>
          <p:nvPr>
            <p:ph type="sldNum" sz="quarter" idx="12"/>
          </p:nvPr>
        </p:nvSpPr>
        <p:spPr/>
        <p:txBody>
          <a:bodyPr/>
          <a:lstStyle/>
          <a:p>
            <a:fld id="{799358B7-9818-4834-B54B-FEDFB401ED95}" type="slidenum">
              <a:rPr lang="en-GB" smtClean="0"/>
              <a:t>‹#›</a:t>
            </a:fld>
            <a:endParaRPr lang="en-GB"/>
          </a:p>
        </p:txBody>
      </p:sp>
    </p:spTree>
    <p:extLst>
      <p:ext uri="{BB962C8B-B14F-4D97-AF65-F5344CB8AC3E}">
        <p14:creationId xmlns:p14="http://schemas.microsoft.com/office/powerpoint/2010/main" val="11535642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DA3CED2-D365-8B6D-4628-CF018BBF20D8}"/>
              </a:ext>
            </a:extLst>
          </p:cNvPr>
          <p:cNvPicPr>
            <a:picLocks noChangeAspect="1"/>
          </p:cNvPicPr>
          <p:nvPr userDrawn="1"/>
        </p:nvPicPr>
        <p:blipFill>
          <a:blip r:embed="rId2"/>
          <a:stretch>
            <a:fillRect/>
          </a:stretch>
        </p:blipFill>
        <p:spPr>
          <a:xfrm>
            <a:off x="541859" y="536997"/>
            <a:ext cx="3433030" cy="831126"/>
          </a:xfrm>
          <a:prstGeom prst="rect">
            <a:avLst/>
          </a:prstGeom>
        </p:spPr>
      </p:pic>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30819704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1_Title Slide whit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DA3CED2-D365-8B6D-4628-CF018BBF20D8}"/>
              </a:ext>
            </a:extLst>
          </p:cNvPr>
          <p:cNvPicPr>
            <a:picLocks noChangeAspect="1"/>
          </p:cNvPicPr>
          <p:nvPr userDrawn="1"/>
        </p:nvPicPr>
        <p:blipFill>
          <a:blip r:embed="rId2"/>
          <a:stretch>
            <a:fillRect/>
          </a:stretch>
        </p:blipFill>
        <p:spPr>
          <a:xfrm>
            <a:off x="541859" y="536997"/>
            <a:ext cx="3433030" cy="831126"/>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7492257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2_Title Slide white">
    <p:bg>
      <p:bgPr>
        <a:solidFill>
          <a:srgbClr val="3788C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3CED2-D365-8B6D-4628-CF018BBF20D8}"/>
              </a:ext>
            </a:extLst>
          </p:cNvPr>
          <p:cNvPicPr>
            <a:picLocks noChangeAspect="1"/>
          </p:cNvPicPr>
          <p:nvPr userDrawn="1"/>
        </p:nvPicPr>
        <p:blipFill>
          <a:blip r:embed="rId2"/>
          <a:srcRect/>
          <a:stretch/>
        </p:blipFill>
        <p:spPr>
          <a:xfrm>
            <a:off x="541861" y="536997"/>
            <a:ext cx="3433026" cy="831126"/>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8283691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F074E804-5CDC-6F53-C24D-5C6296AFE7D0}"/>
              </a:ext>
            </a:extLst>
          </p:cNvPr>
          <p:cNvPicPr>
            <a:picLocks noChangeAspect="1"/>
          </p:cNvPicPr>
          <p:nvPr userDrawn="1"/>
        </p:nvPicPr>
        <p:blipFill>
          <a:blip r:embed="rId3"/>
          <a:stretch>
            <a:fillRect/>
          </a:stretch>
        </p:blipFill>
        <p:spPr>
          <a:xfrm>
            <a:off x="540000" y="6318000"/>
            <a:ext cx="288000" cy="28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1AD75DA1-A5FA-4BA4-91D4-AA792D7B9A4C}"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9662958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F21B510F-0219-4BBE-A703-B36CA38EC1B7}"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12C91CA8-50D5-74EF-A7C9-74CCC398B31A}"/>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6244416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8A78EFC6-5320-4048-A8A7-924436BB461F}"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824BFA29-4D2B-4F00-B9D4-7D0CFC617B1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76011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C999B969-45DE-48F5-B30F-7CFEE711E50B}"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3544992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4E59DAB4-CBBE-4CE1-92D8-FD826DD5D8FD}"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2462CEC4-CCB3-1459-A1A0-B9B80096AD0C}"/>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6321032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6" name="Date Placeholder 5">
            <a:extLst>
              <a:ext uri="{FF2B5EF4-FFF2-40B4-BE49-F238E27FC236}">
                <a16:creationId xmlns:a16="http://schemas.microsoft.com/office/drawing/2014/main" id="{6CF2E629-A904-E63C-4F04-F90761F8C582}"/>
              </a:ext>
            </a:extLst>
          </p:cNvPr>
          <p:cNvSpPr>
            <a:spLocks noGrp="1"/>
          </p:cNvSpPr>
          <p:nvPr>
            <p:ph type="dt" sz="half" idx="10"/>
          </p:nvPr>
        </p:nvSpPr>
        <p:spPr/>
        <p:txBody>
          <a:bodyPr/>
          <a:lstStyle/>
          <a:p>
            <a:fld id="{DE7BDDC0-6A2C-4781-8614-C932EF434649}" type="datetime1">
              <a:rPr lang="en-GB" smtClean="0"/>
              <a:t>09/06/2025</a:t>
            </a:fld>
            <a:endParaRPr lang="en-GB"/>
          </a:p>
        </p:txBody>
      </p:sp>
      <p:sp>
        <p:nvSpPr>
          <p:cNvPr id="9" name="Footer Placeholder 8">
            <a:extLst>
              <a:ext uri="{FF2B5EF4-FFF2-40B4-BE49-F238E27FC236}">
                <a16:creationId xmlns:a16="http://schemas.microsoft.com/office/drawing/2014/main" id="{FAFAB36C-0591-7201-9F3C-248816F454F2}"/>
              </a:ext>
            </a:extLst>
          </p:cNvPr>
          <p:cNvSpPr>
            <a:spLocks noGrp="1"/>
          </p:cNvSpPr>
          <p:nvPr>
            <p:ph type="ftr" sz="quarter" idx="11"/>
          </p:nvPr>
        </p:nvSpPr>
        <p:spPr/>
        <p:txBody>
          <a:bodyPr/>
          <a:lstStyle/>
          <a:p>
            <a:r>
              <a:rPr lang="en-GB"/>
              <a:t>© 2022 Tokamak Energy  Private and Confidential</a:t>
            </a:r>
          </a:p>
        </p:txBody>
      </p:sp>
      <p:sp>
        <p:nvSpPr>
          <p:cNvPr id="11" name="Slide Number Placeholder 10">
            <a:extLst>
              <a:ext uri="{FF2B5EF4-FFF2-40B4-BE49-F238E27FC236}">
                <a16:creationId xmlns:a16="http://schemas.microsoft.com/office/drawing/2014/main" id="{370BBC57-6C5B-0D84-EDDA-27E924A4FC1D}"/>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2730874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4273F923-A221-42C4-99D7-545AE4BA8D65}" type="datetime1">
              <a:rPr lang="en-GB" noProof="0" smtClean="0"/>
              <a:t>09/06/2025</a:t>
            </a:fld>
            <a:endParaRPr lang="en-GB" noProof="0"/>
          </a:p>
        </p:txBody>
      </p:sp>
      <p:sp>
        <p:nvSpPr>
          <p:cNvPr id="5" name="Footer Placeholder 4"/>
          <p:cNvSpPr>
            <a:spLocks noGrp="1"/>
          </p:cNvSpPr>
          <p:nvPr>
            <p:ph type="ftr" sz="quarter" idx="11"/>
          </p:nvPr>
        </p:nvSpPr>
        <p:spPr/>
        <p:txBody>
          <a:bodyPr/>
          <a:lstStyle/>
          <a:p>
            <a:r>
              <a:rPr lang="en-GB"/>
              <a:t>© 2022 Tokamak Energy  Private and Confidential</a:t>
            </a:r>
            <a:endParaRPr lang="en-GB" noProof="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9008344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07E33646-1FAE-47F7-8344-0FC40D858E24}"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34321542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DC0760AB-A6D9-4870-B1C9-8AC7B17F81F0}"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4" name="Picture 3" descr="Background pattern&#10;&#10;Description automatically generated">
            <a:extLst>
              <a:ext uri="{FF2B5EF4-FFF2-40B4-BE49-F238E27FC236}">
                <a16:creationId xmlns:a16="http://schemas.microsoft.com/office/drawing/2014/main" id="{7D80805A-3799-FE47-80BD-90FA4A4339C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4134605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954E0C86-FD50-4DD0-B630-2A1447DF4D3D}"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2022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0333790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CB0664A0-4E9C-4BA7-9E3F-752F39D5E675}"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2022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a:t>Click on icon to insert image/chart/graphic</a:t>
            </a:r>
            <a:endParaRPr lang="en-GB"/>
          </a:p>
        </p:txBody>
      </p:sp>
    </p:spTree>
    <p:extLst>
      <p:ext uri="{BB962C8B-B14F-4D97-AF65-F5344CB8AC3E}">
        <p14:creationId xmlns:p14="http://schemas.microsoft.com/office/powerpoint/2010/main" val="4141223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5499A9D2-A93A-4F9A-AB14-9C7AB802F63B}"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64D15B07-643A-6E53-A6BF-51BA02AC8392}"/>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6498215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2_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32162A6A-506B-410D-9949-DB2738275EBB}"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4CEC8FBF-6E29-C9EE-A809-6B93427D73F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9914910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10155871-FC62-443B-B788-E99F55F4B2BA}"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a:t>© 2022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783444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66F31524-1070-42A6-A98A-AD5D20EF868D}"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835886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C7F5D15A-3D6F-4EE3-931B-64CDA6AC6808}"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a:t>© 2022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7907345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_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9C48DA73-F510-4DCC-8219-57998084E4D1}"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F41AF9F2-5AB4-C58D-4821-EC2ED68CF93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8952774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5AE275D6-D92A-4407-BD70-F310A4565063}"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08FE05-3B76-BB11-1CED-EA75640DD740}"/>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8558678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_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3E29D338-2B28-4835-AD13-368100A159DB}"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A6123D-8C35-90CF-540E-1B09AAC25B69}"/>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9441984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441DA64C-4807-46AF-A550-C55DD77999E0}"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6701DA42-FD99-D146-0407-825BA3E5DC9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8590204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69505193-7891-43CF-BD42-31A304283219}" type="datetime1">
              <a:rPr lang="en-GB" noProof="0" smtClean="0"/>
              <a:t>09/06/2025</a:t>
            </a:fld>
            <a:endParaRPr lang="en-GB" noProof="0"/>
          </a:p>
        </p:txBody>
      </p:sp>
      <p:sp>
        <p:nvSpPr>
          <p:cNvPr id="4" name="Footer Placeholder 3"/>
          <p:cNvSpPr>
            <a:spLocks noGrp="1"/>
          </p:cNvSpPr>
          <p:nvPr>
            <p:ph type="ftr" sz="quarter" idx="11"/>
          </p:nvPr>
        </p:nvSpPr>
        <p:spPr/>
        <p:txBody>
          <a:bodyPr/>
          <a:lstStyle/>
          <a:p>
            <a:r>
              <a:rPr lang="en-GB"/>
              <a:t>© 2022 Tokamak Energy  Private and Confidential</a:t>
            </a:r>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6500605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2_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FEF60-04BA-44D4-84BE-20E848424770}" type="datetime1">
              <a:rPr lang="en-GB" noProof="0" smtClean="0"/>
              <a:t>09/06/2025</a:t>
            </a:fld>
            <a:endParaRPr lang="en-GB" noProof="0"/>
          </a:p>
        </p:txBody>
      </p:sp>
      <p:sp>
        <p:nvSpPr>
          <p:cNvPr id="3" name="Footer Placeholder 2"/>
          <p:cNvSpPr>
            <a:spLocks noGrp="1"/>
          </p:cNvSpPr>
          <p:nvPr>
            <p:ph type="ftr" sz="quarter" idx="11"/>
          </p:nvPr>
        </p:nvSpPr>
        <p:spPr/>
        <p:txBody>
          <a:bodyPr/>
          <a:lstStyle/>
          <a:p>
            <a:r>
              <a:rPr lang="en-GB"/>
              <a:t>© 2022 Tokamak Energy  Private and Confidential</a:t>
            </a:r>
            <a:endParaRPr lang="en-GB" noProof="0"/>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101083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_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AC2AD7DC-407F-4C50-8DEA-8FC34CEEF52D}"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93F47B13-D2F2-D6A1-23CF-0E2DCF399CE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6056842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2_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F993D36B-E5E5-4AB0-ABFD-370CA947D3B0}"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E31FF8DC-48A1-163E-4B6C-49F47352266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0152611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_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15D5B4BE-D660-43CB-87B9-D981A3978718}"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482066C8-BB78-C513-9371-0679D363F8AE}"/>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004068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C54FE982-FF3C-4C69-93E9-CB8B954CF9FA}" type="datetime1">
              <a:rPr lang="en-GB" noProof="0" smtClean="0"/>
              <a:t>09/06/2025</a:t>
            </a:fld>
            <a:endParaRPr lang="en-GB" noProof="0"/>
          </a:p>
        </p:txBody>
      </p:sp>
      <p:sp>
        <p:nvSpPr>
          <p:cNvPr id="5" name="Footer Placeholder 4"/>
          <p:cNvSpPr>
            <a:spLocks noGrp="1"/>
          </p:cNvSpPr>
          <p:nvPr>
            <p:ph type="ftr" sz="quarter" idx="11"/>
          </p:nvPr>
        </p:nvSpPr>
        <p:spPr/>
        <p:txBody>
          <a:bodyPr/>
          <a:lstStyle/>
          <a:p>
            <a:r>
              <a:rPr lang="en-GB" noProof="0"/>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23296858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2_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A4F2B1B3-6F9C-48E9-A588-EAEC39C8CB51}"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9ADBD180-CEDC-3843-FF9B-B1111134F62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3852105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DA3CED2-D365-8B6D-4628-CF018BBF20D8}"/>
              </a:ext>
            </a:extLst>
          </p:cNvPr>
          <p:cNvPicPr>
            <a:picLocks noChangeAspect="1"/>
          </p:cNvPicPr>
          <p:nvPr userDrawn="1"/>
        </p:nvPicPr>
        <p:blipFill>
          <a:blip r:embed="rId2"/>
          <a:stretch>
            <a:fillRect/>
          </a:stretch>
        </p:blipFill>
        <p:spPr>
          <a:xfrm>
            <a:off x="541859" y="536997"/>
            <a:ext cx="3433030" cy="831126"/>
          </a:xfrm>
          <a:prstGeom prst="rect">
            <a:avLst/>
          </a:prstGeom>
        </p:spPr>
      </p:pic>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dirty="0"/>
              <a:t>Click to edit Master title style</a:t>
            </a:r>
            <a:endParaRPr lang="en-GB" noProof="0" dirty="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Tree>
    <p:extLst>
      <p:ext uri="{BB962C8B-B14F-4D97-AF65-F5344CB8AC3E}">
        <p14:creationId xmlns:p14="http://schemas.microsoft.com/office/powerpoint/2010/main" val="1458046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F074E804-5CDC-6F53-C24D-5C6296AFE7D0}"/>
              </a:ext>
            </a:extLst>
          </p:cNvPr>
          <p:cNvPicPr>
            <a:picLocks noChangeAspect="1"/>
          </p:cNvPicPr>
          <p:nvPr userDrawn="1"/>
        </p:nvPicPr>
        <p:blipFill>
          <a:blip r:embed="rId3"/>
          <a:stretch>
            <a:fillRect/>
          </a:stretch>
        </p:blipFill>
        <p:spPr>
          <a:xfrm>
            <a:off x="540000" y="6318000"/>
            <a:ext cx="288000" cy="28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27A6DE77-C26F-4CFB-8A12-E30B8F2DE013}" type="datetime1">
              <a:rPr lang="en-GB" smtClean="0"/>
              <a:t>09/06/2025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dirty="0"/>
          </a:p>
        </p:txBody>
      </p:sp>
    </p:spTree>
    <p:extLst>
      <p:ext uri="{BB962C8B-B14F-4D97-AF65-F5344CB8AC3E}">
        <p14:creationId xmlns:p14="http://schemas.microsoft.com/office/powerpoint/2010/main" val="23390081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0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012A52D4-496F-4E1B-9646-5FFEF95C4167}" type="datetime1">
              <a:rPr lang="en-GB" smtClean="0"/>
              <a:t>09/06/2025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dirty="0"/>
          </a:p>
        </p:txBody>
      </p:sp>
      <p:pic>
        <p:nvPicPr>
          <p:cNvPr id="7" name="Picture 6" descr="Background pattern&#10;&#10;Description automatically generated">
            <a:extLst>
              <a:ext uri="{FF2B5EF4-FFF2-40B4-BE49-F238E27FC236}">
                <a16:creationId xmlns:a16="http://schemas.microsoft.com/office/drawing/2014/main" id="{12C91CA8-50D5-74EF-A7C9-74CCC398B31A}"/>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2983339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9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94388AA2-AB3C-4680-8CFE-DF7FA9C61045}" type="datetime1">
              <a:rPr lang="en-GB" smtClean="0"/>
              <a:t>09/06/2025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dirty="0"/>
          </a:p>
        </p:txBody>
      </p:sp>
      <p:pic>
        <p:nvPicPr>
          <p:cNvPr id="7" name="Picture 6" descr="Background pattern&#10;&#10;Description automatically generated">
            <a:extLst>
              <a:ext uri="{FF2B5EF4-FFF2-40B4-BE49-F238E27FC236}">
                <a16:creationId xmlns:a16="http://schemas.microsoft.com/office/drawing/2014/main" id="{824BFA29-4D2B-4F00-B9D4-7D0CFC617B1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8864650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8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4BF5DB2C-D2A3-4F2B-97AF-D3B9CC0E2059}" type="datetime1">
              <a:rPr lang="en-GB" smtClean="0"/>
              <a:t>09/06/2025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dirty="0"/>
          </a:p>
        </p:txBody>
      </p:sp>
      <p:pic>
        <p:nvPicPr>
          <p:cNvPr id="7" name="Picture 6" descr="Background pattern&#10;&#10;Description automatically generated">
            <a:extLst>
              <a:ext uri="{FF2B5EF4-FFF2-40B4-BE49-F238E27FC236}">
                <a16:creationId xmlns:a16="http://schemas.microsoft.com/office/drawing/2014/main" id="{2462CEC4-CCB3-1459-A1A0-B9B80096AD0C}"/>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386371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dirty="0"/>
          </a:p>
        </p:txBody>
      </p:sp>
      <p:sp>
        <p:nvSpPr>
          <p:cNvPr id="6" name="Date Placeholder 5">
            <a:extLst>
              <a:ext uri="{FF2B5EF4-FFF2-40B4-BE49-F238E27FC236}">
                <a16:creationId xmlns:a16="http://schemas.microsoft.com/office/drawing/2014/main" id="{6CF2E629-A904-E63C-4F04-F90761F8C582}"/>
              </a:ext>
            </a:extLst>
          </p:cNvPr>
          <p:cNvSpPr>
            <a:spLocks noGrp="1"/>
          </p:cNvSpPr>
          <p:nvPr>
            <p:ph type="dt" sz="half" idx="10"/>
          </p:nvPr>
        </p:nvSpPr>
        <p:spPr/>
        <p:txBody>
          <a:bodyPr/>
          <a:lstStyle/>
          <a:p>
            <a:fld id="{75035ABE-3CF2-4396-A5A7-E72E73817739}" type="datetime1">
              <a:rPr lang="en-GB" smtClean="0"/>
              <a:t>09/06/2025</a:t>
            </a:fld>
            <a:endParaRPr lang="en-GB" dirty="0"/>
          </a:p>
        </p:txBody>
      </p:sp>
      <p:sp>
        <p:nvSpPr>
          <p:cNvPr id="9" name="Footer Placeholder 8">
            <a:extLst>
              <a:ext uri="{FF2B5EF4-FFF2-40B4-BE49-F238E27FC236}">
                <a16:creationId xmlns:a16="http://schemas.microsoft.com/office/drawing/2014/main" id="{FAFAB36C-0591-7201-9F3C-248816F454F2}"/>
              </a:ext>
            </a:extLst>
          </p:cNvPr>
          <p:cNvSpPr>
            <a:spLocks noGrp="1"/>
          </p:cNvSpPr>
          <p:nvPr>
            <p:ph type="ftr" sz="quarter" idx="11"/>
          </p:nvPr>
        </p:nvSpPr>
        <p:spPr/>
        <p:txBody>
          <a:bodyPr/>
          <a:lstStyle/>
          <a:p>
            <a:r>
              <a:rPr lang="en-GB"/>
              <a:t>© 2022 Tokamak Energy  Private and Confidential</a:t>
            </a:r>
            <a:endParaRPr lang="en-GB" dirty="0"/>
          </a:p>
        </p:txBody>
      </p:sp>
      <p:sp>
        <p:nvSpPr>
          <p:cNvPr id="11" name="Slide Number Placeholder 10">
            <a:extLst>
              <a:ext uri="{FF2B5EF4-FFF2-40B4-BE49-F238E27FC236}">
                <a16:creationId xmlns:a16="http://schemas.microsoft.com/office/drawing/2014/main" id="{370BBC57-6C5B-0D84-EDDA-27E924A4FC1D}"/>
              </a:ext>
            </a:extLst>
          </p:cNvPr>
          <p:cNvSpPr>
            <a:spLocks noGrp="1"/>
          </p:cNvSpPr>
          <p:nvPr>
            <p:ph type="sldNum" sz="quarter" idx="12"/>
          </p:nvPr>
        </p:nvSpPr>
        <p:spPr/>
        <p:txBody>
          <a:bodyPr/>
          <a:lstStyle/>
          <a:p>
            <a:fld id="{0B868178-02AE-42FC-958D-6B8F13B60175}" type="slidenum">
              <a:rPr lang="en-GB" smtClean="0"/>
              <a:pPr/>
              <a:t>‹#›</a:t>
            </a:fld>
            <a:endParaRPr lang="en-GB" dirty="0"/>
          </a:p>
        </p:txBody>
      </p:sp>
    </p:spTree>
    <p:extLst>
      <p:ext uri="{BB962C8B-B14F-4D97-AF65-F5344CB8AC3E}">
        <p14:creationId xmlns:p14="http://schemas.microsoft.com/office/powerpoint/2010/main" val="34402712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A6A65D0C-46E8-4BF3-AB53-18CB5B6F63A5}" type="datetime1">
              <a:rPr lang="en-GB" noProof="0" smtClean="0"/>
              <a:t>09/06/2025</a:t>
            </a:fld>
            <a:endParaRPr lang="en-GB" noProof="0" dirty="0"/>
          </a:p>
        </p:txBody>
      </p:sp>
      <p:sp>
        <p:nvSpPr>
          <p:cNvPr id="5" name="Footer Placeholder 4"/>
          <p:cNvSpPr>
            <a:spLocks noGrp="1"/>
          </p:cNvSpPr>
          <p:nvPr>
            <p:ph type="ftr" sz="quarter" idx="11"/>
          </p:nvPr>
        </p:nvSpPr>
        <p:spPr/>
        <p:txBody>
          <a:bodyPr/>
          <a:lstStyle/>
          <a:p>
            <a:r>
              <a:rPr lang="en-GB" noProof="0"/>
              <a:t>© 2022 Tokamak Energy  Private and Confidential</a:t>
            </a:r>
            <a:endParaRPr lang="en-GB" noProof="0" dirty="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dirty="0"/>
          </a:p>
        </p:txBody>
      </p:sp>
    </p:spTree>
    <p:extLst>
      <p:ext uri="{BB962C8B-B14F-4D97-AF65-F5344CB8AC3E}">
        <p14:creationId xmlns:p14="http://schemas.microsoft.com/office/powerpoint/2010/main" val="29756094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5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4DDD7052-B9D8-451E-8D33-8211D2E3CC32}" type="datetime1">
              <a:rPr lang="en-GB" smtClean="0"/>
              <a:t>09/06/2025</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endParaRPr lang="en-GB" dirty="0"/>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dirty="0"/>
          </a:p>
        </p:txBody>
      </p:sp>
    </p:spTree>
    <p:extLst>
      <p:ext uri="{BB962C8B-B14F-4D97-AF65-F5344CB8AC3E}">
        <p14:creationId xmlns:p14="http://schemas.microsoft.com/office/powerpoint/2010/main" val="5122588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4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C4EDEAF3-B7A2-4B30-9B0E-7E50D58F30FE}" type="datetime1">
              <a:rPr lang="en-GB" smtClean="0"/>
              <a:t>09/06/2025</a:t>
            </a:fld>
            <a:endParaRPr lang="en-GB" dirty="0"/>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pic>
        <p:nvPicPr>
          <p:cNvPr id="4" name="Picture 3" descr="Background pattern&#10;&#10;Description automatically generated">
            <a:extLst>
              <a:ext uri="{FF2B5EF4-FFF2-40B4-BE49-F238E27FC236}">
                <a16:creationId xmlns:a16="http://schemas.microsoft.com/office/drawing/2014/main" id="{7D80805A-3799-FE47-80BD-90FA4A4339C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212533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385BB802-BF81-4963-A9D5-7A64EB0E1112}"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26303017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dirty="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D2217FF2-40F5-4B14-8B99-3625E8A903B9}" type="datetime1">
              <a:rPr lang="en-GB" noProof="0" smtClean="0"/>
              <a:t>09/06/2025</a:t>
            </a:fld>
            <a:endParaRPr lang="en-GB" noProof="0" dirty="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endParaRPr lang="en-GB" noProof="0" dirty="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dirty="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dirty="0"/>
              <a:t>Insert Source if required</a:t>
            </a:r>
            <a:endParaRPr lang="en-GB" dirty="0"/>
          </a:p>
        </p:txBody>
      </p:sp>
    </p:spTree>
    <p:extLst>
      <p:ext uri="{BB962C8B-B14F-4D97-AF65-F5344CB8AC3E}">
        <p14:creationId xmlns:p14="http://schemas.microsoft.com/office/powerpoint/2010/main" val="12628686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CA3C6DED-5261-4595-B098-2BF545EB75CE}" type="datetime1">
              <a:rPr lang="en-GB" noProof="0" smtClean="0"/>
              <a:t>09/06/2025</a:t>
            </a:fld>
            <a:endParaRPr lang="en-GB" noProof="0" dirty="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endParaRPr lang="en-GB" noProof="0" dirty="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dirty="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dirty="0"/>
              <a:t>Click on icon to insert image/chart/graphic</a:t>
            </a:r>
            <a:endParaRPr lang="en-GB" dirty="0"/>
          </a:p>
        </p:txBody>
      </p:sp>
    </p:spTree>
    <p:extLst>
      <p:ext uri="{BB962C8B-B14F-4D97-AF65-F5344CB8AC3E}">
        <p14:creationId xmlns:p14="http://schemas.microsoft.com/office/powerpoint/2010/main" val="39157276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_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55CC388B-036B-4731-84D6-2AE6CB1822A0}" type="datetime1">
              <a:rPr lang="en-GB" smtClean="0"/>
              <a:t>09/06/2025</a:t>
            </a:fld>
            <a:endParaRPr lang="en-GB" dirty="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dirty="0"/>
              <a:t>Click on icon to insert image/chart/graphic</a:t>
            </a:r>
            <a:endParaRPr lang="en-GB" dirty="0"/>
          </a:p>
        </p:txBody>
      </p:sp>
      <p:pic>
        <p:nvPicPr>
          <p:cNvPr id="5" name="Picture 4" descr="Background pattern&#10;&#10;Description automatically generated">
            <a:extLst>
              <a:ext uri="{FF2B5EF4-FFF2-40B4-BE49-F238E27FC236}">
                <a16:creationId xmlns:a16="http://schemas.microsoft.com/office/drawing/2014/main" id="{64D15B07-643A-6E53-A6BF-51BA02AC8392}"/>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6715464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3_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DC67A457-63D3-481C-AAF2-6E5F13C1670F}" type="datetime1">
              <a:rPr lang="en-GB" smtClean="0"/>
              <a:t>09/06/2025</a:t>
            </a:fld>
            <a:endParaRPr lang="en-GB" dirty="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dirty="0"/>
              <a:t>Insert Source if required</a:t>
            </a:r>
            <a:endParaRPr lang="en-GB" dirty="0"/>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dirty="0"/>
              <a:t>Click on icon to insert image/chart/graphic</a:t>
            </a:r>
            <a:endParaRPr lang="en-GB" dirty="0"/>
          </a:p>
        </p:txBody>
      </p:sp>
      <p:pic>
        <p:nvPicPr>
          <p:cNvPr id="5" name="Picture 4" descr="Background pattern&#10;&#10;Description automatically generated">
            <a:extLst>
              <a:ext uri="{FF2B5EF4-FFF2-40B4-BE49-F238E27FC236}">
                <a16:creationId xmlns:a16="http://schemas.microsoft.com/office/drawing/2014/main" id="{4CEC8FBF-6E29-C9EE-A809-6B93427D73F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1873765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267698D9-EBF9-4437-A046-1788B9BC3610}" type="datetime1">
              <a:rPr lang="en-GB" noProof="0" smtClean="0"/>
              <a:t>09/06/2025</a:t>
            </a:fld>
            <a:endParaRPr lang="en-GB" noProof="0" dirty="0"/>
          </a:p>
        </p:txBody>
      </p:sp>
      <p:sp>
        <p:nvSpPr>
          <p:cNvPr id="6" name="Footer Placeholder 5"/>
          <p:cNvSpPr>
            <a:spLocks noGrp="1"/>
          </p:cNvSpPr>
          <p:nvPr>
            <p:ph type="ftr" sz="quarter" idx="11"/>
          </p:nvPr>
        </p:nvSpPr>
        <p:spPr/>
        <p:txBody>
          <a:bodyPr/>
          <a:lstStyle/>
          <a:p>
            <a:r>
              <a:rPr lang="en-GB" noProof="0"/>
              <a:t>© 2022 Tokamak Energy  Private and Confidential</a:t>
            </a:r>
            <a:endParaRPr lang="en-GB" noProof="0" dirty="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dirty="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dirty="0"/>
              <a:t>Insert Source if required</a:t>
            </a:r>
            <a:endParaRPr lang="en-GB" dirty="0"/>
          </a:p>
        </p:txBody>
      </p:sp>
    </p:spTree>
    <p:extLst>
      <p:ext uri="{BB962C8B-B14F-4D97-AF65-F5344CB8AC3E}">
        <p14:creationId xmlns:p14="http://schemas.microsoft.com/office/powerpoint/2010/main" val="9925635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6DDBCE36-4213-45EB-87D1-6352D358C395}" type="datetime1">
              <a:rPr lang="en-GB" noProof="0" smtClean="0"/>
              <a:t>09/06/2025</a:t>
            </a:fld>
            <a:endParaRPr lang="en-GB" noProof="0" dirty="0"/>
          </a:p>
        </p:txBody>
      </p:sp>
      <p:sp>
        <p:nvSpPr>
          <p:cNvPr id="6" name="Footer Placeholder 5"/>
          <p:cNvSpPr>
            <a:spLocks noGrp="1"/>
          </p:cNvSpPr>
          <p:nvPr>
            <p:ph type="ftr" sz="quarter" idx="11"/>
          </p:nvPr>
        </p:nvSpPr>
        <p:spPr/>
        <p:txBody>
          <a:bodyPr/>
          <a:lstStyle/>
          <a:p>
            <a:r>
              <a:rPr lang="en-GB" noProof="0"/>
              <a:t>© 2022 Tokamak Energy  Private and Confidential</a:t>
            </a:r>
            <a:endParaRPr lang="en-GB" noProof="0" dirty="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dirty="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dirty="0"/>
              <a:t>Insert Source if required</a:t>
            </a:r>
            <a:endParaRPr lang="en-GB" dirty="0"/>
          </a:p>
        </p:txBody>
      </p:sp>
    </p:spTree>
    <p:extLst>
      <p:ext uri="{BB962C8B-B14F-4D97-AF65-F5344CB8AC3E}">
        <p14:creationId xmlns:p14="http://schemas.microsoft.com/office/powerpoint/2010/main" val="1485569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3_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096FCBFE-010D-489B-B26C-CBA25F8446F4}" type="datetime1">
              <a:rPr lang="en-GB" smtClean="0"/>
              <a:t>09/06/2025</a:t>
            </a:fld>
            <a:endParaRPr lang="en-GB"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dirty="0"/>
              <a:t>Insert Source if required</a:t>
            </a:r>
            <a:endParaRPr lang="en-GB" dirty="0"/>
          </a:p>
        </p:txBody>
      </p:sp>
      <p:pic>
        <p:nvPicPr>
          <p:cNvPr id="9" name="Picture 8" descr="Background pattern&#10;&#10;Description automatically generated">
            <a:extLst>
              <a:ext uri="{FF2B5EF4-FFF2-40B4-BE49-F238E27FC236}">
                <a16:creationId xmlns:a16="http://schemas.microsoft.com/office/drawing/2014/main" id="{F41AF9F2-5AB4-C58D-4821-EC2ED68CF93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8364656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3_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C1DC62F5-B367-48AC-948D-EC509AF3E4D0}" type="datetime1">
              <a:rPr lang="en-GB" smtClean="0"/>
              <a:t>09/06/2025</a:t>
            </a:fld>
            <a:endParaRPr lang="en-GB"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dirty="0"/>
              <a:t>Insert Source if required</a:t>
            </a:r>
            <a:endParaRPr lang="en-GB" dirty="0"/>
          </a:p>
        </p:txBody>
      </p:sp>
      <p:pic>
        <p:nvPicPr>
          <p:cNvPr id="9" name="Picture 8" descr="Background pattern&#10;&#10;Description automatically generated">
            <a:extLst>
              <a:ext uri="{FF2B5EF4-FFF2-40B4-BE49-F238E27FC236}">
                <a16:creationId xmlns:a16="http://schemas.microsoft.com/office/drawing/2014/main" id="{D808FE05-3B76-BB11-1CED-EA75640DD740}"/>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8243412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3_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F432413B-9D50-4417-B701-012AD656CB0B}" type="datetime1">
              <a:rPr lang="en-GB" smtClean="0"/>
              <a:t>09/06/2025</a:t>
            </a:fld>
            <a:endParaRPr lang="en-GB"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dirty="0"/>
              <a:t>Insert Source if required</a:t>
            </a:r>
            <a:endParaRPr lang="en-GB" dirty="0"/>
          </a:p>
        </p:txBody>
      </p:sp>
      <p:pic>
        <p:nvPicPr>
          <p:cNvPr id="9" name="Picture 8" descr="Background pattern&#10;&#10;Description automatically generated">
            <a:extLst>
              <a:ext uri="{FF2B5EF4-FFF2-40B4-BE49-F238E27FC236}">
                <a16:creationId xmlns:a16="http://schemas.microsoft.com/office/drawing/2014/main" id="{D8A6123D-8C35-90CF-540E-1B09AAC25B69}"/>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4872793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3_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lvl1pPr>
              <a:defRPr>
                <a:solidFill>
                  <a:schemeClr val="bg1"/>
                </a:solidFill>
              </a:defRPr>
            </a:lvl1pPr>
          </a:lstStyle>
          <a:p>
            <a:fld id="{5F5E9035-80D9-4579-A45F-E7A6F5F6F717}" type="datetime1">
              <a:rPr lang="en-GB" smtClean="0"/>
              <a:t>09/06/2025</a:t>
            </a:fld>
            <a:endParaRPr lang="en-GB"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dirty="0"/>
              <a:t>Insert Source if required</a:t>
            </a:r>
            <a:endParaRPr lang="en-GB" dirty="0"/>
          </a:p>
        </p:txBody>
      </p:sp>
      <p:pic>
        <p:nvPicPr>
          <p:cNvPr id="9" name="Picture 8" descr="Background pattern&#10;&#10;Description automatically generated">
            <a:extLst>
              <a:ext uri="{FF2B5EF4-FFF2-40B4-BE49-F238E27FC236}">
                <a16:creationId xmlns:a16="http://schemas.microsoft.com/office/drawing/2014/main" id="{6701DA42-FD99-D146-0407-825BA3E5DC9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025933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Divider</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9BC77384-A2A0-4175-AB63-07E93FA95CE7}"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9" name="Picture 9">
            <a:extLst>
              <a:ext uri="{FF2B5EF4-FFF2-40B4-BE49-F238E27FC236}">
                <a16:creationId xmlns:a16="http://schemas.microsoft.com/office/drawing/2014/main" id="{E4F2ECD9-0BE0-7C95-1CAF-C8AFDB341D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5583007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814A80BE-BF95-4A57-B109-AEDDC7E55EF0}" type="datetime1">
              <a:rPr lang="en-GB" noProof="0" smtClean="0"/>
              <a:t>09/06/2025</a:t>
            </a:fld>
            <a:endParaRPr lang="en-GB" noProof="0" dirty="0"/>
          </a:p>
        </p:txBody>
      </p:sp>
      <p:sp>
        <p:nvSpPr>
          <p:cNvPr id="4" name="Footer Placeholder 3"/>
          <p:cNvSpPr>
            <a:spLocks noGrp="1"/>
          </p:cNvSpPr>
          <p:nvPr>
            <p:ph type="ftr" sz="quarter" idx="11"/>
          </p:nvPr>
        </p:nvSpPr>
        <p:spPr/>
        <p:txBody>
          <a:bodyPr/>
          <a:lstStyle/>
          <a:p>
            <a:r>
              <a:rPr lang="en-GB" noProof="0"/>
              <a:t>© 2022 Tokamak Energy  Private and Confidential</a:t>
            </a:r>
            <a:endParaRPr lang="en-GB" noProof="0" dirty="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dirty="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dirty="0"/>
              <a:t>Insert Source if required</a:t>
            </a:r>
            <a:endParaRPr lang="en-GB" dirty="0"/>
          </a:p>
        </p:txBody>
      </p:sp>
    </p:spTree>
    <p:extLst>
      <p:ext uri="{BB962C8B-B14F-4D97-AF65-F5344CB8AC3E}">
        <p14:creationId xmlns:p14="http://schemas.microsoft.com/office/powerpoint/2010/main" val="14057520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3_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A57FB-84C6-4164-8970-B6510832D30E}" type="datetime1">
              <a:rPr lang="en-GB" noProof="0" smtClean="0"/>
              <a:t>09/06/2025</a:t>
            </a:fld>
            <a:endParaRPr lang="en-GB" noProof="0" dirty="0"/>
          </a:p>
        </p:txBody>
      </p:sp>
      <p:sp>
        <p:nvSpPr>
          <p:cNvPr id="3" name="Footer Placeholder 2"/>
          <p:cNvSpPr>
            <a:spLocks noGrp="1"/>
          </p:cNvSpPr>
          <p:nvPr>
            <p:ph type="ftr" sz="quarter" idx="11"/>
          </p:nvPr>
        </p:nvSpPr>
        <p:spPr/>
        <p:txBody>
          <a:bodyPr/>
          <a:lstStyle/>
          <a:p>
            <a:r>
              <a:rPr lang="en-GB" noProof="0"/>
              <a:t>© 2022 Tokamak Energy  Private and Confidential</a:t>
            </a:r>
            <a:endParaRPr lang="en-GB" noProof="0" dirty="0"/>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dirty="0"/>
          </a:p>
        </p:txBody>
      </p:sp>
    </p:spTree>
    <p:extLst>
      <p:ext uri="{BB962C8B-B14F-4D97-AF65-F5344CB8AC3E}">
        <p14:creationId xmlns:p14="http://schemas.microsoft.com/office/powerpoint/2010/main" val="33897315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3_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lvl1pPr>
              <a:defRPr>
                <a:solidFill>
                  <a:schemeClr val="bg1"/>
                </a:solidFill>
              </a:defRPr>
            </a:lvl1pPr>
          </a:lstStyle>
          <a:p>
            <a:fld id="{B0ADC434-4B04-4801-8F3C-8C58F3AB4B88}" type="datetime1">
              <a:rPr lang="en-GB" smtClean="0"/>
              <a:t>09/06/2025</a:t>
            </a:fld>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dirty="0"/>
              <a:t>Insert Source if required</a:t>
            </a:r>
            <a:endParaRPr lang="en-GB" dirty="0"/>
          </a:p>
        </p:txBody>
      </p:sp>
      <p:pic>
        <p:nvPicPr>
          <p:cNvPr id="9" name="Picture 8" descr="Background pattern&#10;&#10;Description automatically generated">
            <a:extLst>
              <a:ext uri="{FF2B5EF4-FFF2-40B4-BE49-F238E27FC236}">
                <a16:creationId xmlns:a16="http://schemas.microsoft.com/office/drawing/2014/main" id="{93F47B13-D2F2-D6A1-23CF-0E2DCF399CE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0890821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3_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89858BD0-DADF-4545-AF95-E72F8BD3673F}" type="datetime1">
              <a:rPr lang="en-GB" smtClean="0"/>
              <a:t>09/06/2025</a:t>
            </a:fld>
            <a:endParaRPr lang="en-GB"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pic>
        <p:nvPicPr>
          <p:cNvPr id="6" name="Picture 5" descr="Background pattern&#10;&#10;Description automatically generated">
            <a:extLst>
              <a:ext uri="{FF2B5EF4-FFF2-40B4-BE49-F238E27FC236}">
                <a16:creationId xmlns:a16="http://schemas.microsoft.com/office/drawing/2014/main" id="{E31FF8DC-48A1-163E-4B6C-49F47352266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806026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3_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lvl1pPr>
              <a:defRPr>
                <a:solidFill>
                  <a:schemeClr val="bg1"/>
                </a:solidFill>
              </a:defRPr>
            </a:lvl1pPr>
          </a:lstStyle>
          <a:p>
            <a:fld id="{6970446C-62D0-427D-8DB5-0799D6C3CAEC}" type="datetime1">
              <a:rPr lang="en-GB" smtClean="0"/>
              <a:t>09/06/2025</a:t>
            </a:fld>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dirty="0"/>
              <a:t>Insert Source if required</a:t>
            </a:r>
            <a:endParaRPr lang="en-GB" dirty="0"/>
          </a:p>
        </p:txBody>
      </p:sp>
      <p:pic>
        <p:nvPicPr>
          <p:cNvPr id="9" name="Picture 8" descr="Background pattern&#10;&#10;Description automatically generated">
            <a:extLst>
              <a:ext uri="{FF2B5EF4-FFF2-40B4-BE49-F238E27FC236}">
                <a16:creationId xmlns:a16="http://schemas.microsoft.com/office/drawing/2014/main" id="{482066C8-BB78-C513-9371-0679D363F8AE}"/>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9640000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reserve="1">
  <p:cSld name="3_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D01BD750-2F27-4F5A-BEF6-5B03B2D43BC9}" type="datetime1">
              <a:rPr lang="en-GB" smtClean="0"/>
              <a:t>09/06/2025</a:t>
            </a:fld>
            <a:endParaRPr lang="en-GB"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endParaRPr lang="en-GB"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dirty="0"/>
          </a:p>
        </p:txBody>
      </p:sp>
      <p:pic>
        <p:nvPicPr>
          <p:cNvPr id="6" name="Picture 5" descr="Background pattern&#10;&#10;Description automatically generated">
            <a:extLst>
              <a:ext uri="{FF2B5EF4-FFF2-40B4-BE49-F238E27FC236}">
                <a16:creationId xmlns:a16="http://schemas.microsoft.com/office/drawing/2014/main" id="{9ADBD180-CEDC-3843-FF9B-B1111134F62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465013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7F4B-8DB0-4C7D-9535-9B1AD5765D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8E2044-5FD2-4140-AD2E-83FC15226829}"/>
              </a:ext>
            </a:extLst>
          </p:cNvPr>
          <p:cNvSpPr>
            <a:spLocks noGrp="1"/>
          </p:cNvSpPr>
          <p:nvPr>
            <p:ph type="dt" sz="half" idx="10"/>
          </p:nvPr>
        </p:nvSpPr>
        <p:spPr>
          <a:xfrm>
            <a:off x="838200" y="6356350"/>
            <a:ext cx="2743200" cy="365125"/>
          </a:xfrm>
          <a:prstGeom prst="rect">
            <a:avLst/>
          </a:prstGeom>
        </p:spPr>
        <p:txBody>
          <a:bodyPr/>
          <a:lstStyle/>
          <a:p>
            <a:fld id="{974B765D-D8C4-4FE2-9A4C-5526EC08809F}" type="datetime1">
              <a:rPr lang="en-GB" smtClean="0"/>
              <a:t>09/06/2025</a:t>
            </a:fld>
            <a:endParaRPr lang="en-GB" dirty="0"/>
          </a:p>
        </p:txBody>
      </p:sp>
      <p:sp>
        <p:nvSpPr>
          <p:cNvPr id="4" name="Footer Placeholder 3">
            <a:extLst>
              <a:ext uri="{FF2B5EF4-FFF2-40B4-BE49-F238E27FC236}">
                <a16:creationId xmlns:a16="http://schemas.microsoft.com/office/drawing/2014/main" id="{42A3E2F2-E201-4DF0-82BE-8E4320752E2D}"/>
              </a:ext>
            </a:extLst>
          </p:cNvPr>
          <p:cNvSpPr>
            <a:spLocks noGrp="1"/>
          </p:cNvSpPr>
          <p:nvPr>
            <p:ph type="ftr" sz="quarter" idx="11"/>
          </p:nvPr>
        </p:nvSpPr>
        <p:spPr/>
        <p:txBody>
          <a:bodyPr/>
          <a:lstStyle/>
          <a:p>
            <a:r>
              <a:rPr lang="en-GB"/>
              <a:t>© 2022 Tokamak Energy  Private and Confidential</a:t>
            </a:r>
            <a:endParaRPr lang="en-GB" dirty="0"/>
          </a:p>
        </p:txBody>
      </p:sp>
      <p:sp>
        <p:nvSpPr>
          <p:cNvPr id="5" name="Slide Number Placeholder 4">
            <a:extLst>
              <a:ext uri="{FF2B5EF4-FFF2-40B4-BE49-F238E27FC236}">
                <a16:creationId xmlns:a16="http://schemas.microsoft.com/office/drawing/2014/main" id="{E8437295-8B7A-43AB-BF55-8B7F049A3511}"/>
              </a:ext>
            </a:extLst>
          </p:cNvPr>
          <p:cNvSpPr>
            <a:spLocks noGrp="1"/>
          </p:cNvSpPr>
          <p:nvPr>
            <p:ph type="sldNum" sz="quarter" idx="12"/>
          </p:nvPr>
        </p:nvSpPr>
        <p:spPr/>
        <p:txBody>
          <a:bodyPr/>
          <a:lstStyle/>
          <a:p>
            <a:fld id="{799358B7-9818-4834-B54B-FEDFB401ED95}" type="slidenum">
              <a:rPr lang="en-GB" smtClean="0"/>
              <a:t>‹#›</a:t>
            </a:fld>
            <a:endParaRPr lang="en-GB" dirty="0"/>
          </a:p>
        </p:txBody>
      </p:sp>
    </p:spTree>
    <p:extLst>
      <p:ext uri="{BB962C8B-B14F-4D97-AF65-F5344CB8AC3E}">
        <p14:creationId xmlns:p14="http://schemas.microsoft.com/office/powerpoint/2010/main" val="34542498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DA3CED2-D365-8B6D-4628-CF018BBF20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1859" y="536997"/>
            <a:ext cx="3433030" cy="831126"/>
          </a:xfrm>
          <a:prstGeom prst="rect">
            <a:avLst/>
          </a:prstGeom>
        </p:spPr>
      </p:pic>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35926548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F074E804-5CDC-6F53-C24D-5C6296AFE7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97B39DDD-319B-45D8-8A17-FC971E08248C}"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0357342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BDCC5FBD-F6F4-48B8-ABC6-56A424353C17}"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12C91CA8-50D5-74EF-A7C9-74CCC398B3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133601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C6D507D7-FEAD-41C4-9EC3-8531CBA8F6A2}"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1716571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7D9BFDD5-56BF-4EEB-A945-9C9DA5738CCA}"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824BFA29-4D2B-4F00-B9D4-7D0CFC617B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0651263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B3314875-FD8C-445E-93D8-8C97EA562261}"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2462CEC4-CCB3-1459-A1A0-B9B80096AD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4090220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6" name="Date Placeholder 5">
            <a:extLst>
              <a:ext uri="{FF2B5EF4-FFF2-40B4-BE49-F238E27FC236}">
                <a16:creationId xmlns:a16="http://schemas.microsoft.com/office/drawing/2014/main" id="{6CF2E629-A904-E63C-4F04-F90761F8C582}"/>
              </a:ext>
            </a:extLst>
          </p:cNvPr>
          <p:cNvSpPr>
            <a:spLocks noGrp="1"/>
          </p:cNvSpPr>
          <p:nvPr>
            <p:ph type="dt" sz="half" idx="10"/>
          </p:nvPr>
        </p:nvSpPr>
        <p:spPr/>
        <p:txBody>
          <a:bodyPr/>
          <a:lstStyle/>
          <a:p>
            <a:fld id="{D0B60BC0-ADBD-4D20-8A17-B0E55A6E916C}" type="datetime1">
              <a:rPr lang="en-GB" smtClean="0"/>
              <a:t>09/06/2025</a:t>
            </a:fld>
            <a:endParaRPr lang="en-GB"/>
          </a:p>
        </p:txBody>
      </p:sp>
      <p:sp>
        <p:nvSpPr>
          <p:cNvPr id="9" name="Footer Placeholder 8">
            <a:extLst>
              <a:ext uri="{FF2B5EF4-FFF2-40B4-BE49-F238E27FC236}">
                <a16:creationId xmlns:a16="http://schemas.microsoft.com/office/drawing/2014/main" id="{FAFAB36C-0591-7201-9F3C-248816F454F2}"/>
              </a:ext>
            </a:extLst>
          </p:cNvPr>
          <p:cNvSpPr>
            <a:spLocks noGrp="1"/>
          </p:cNvSpPr>
          <p:nvPr>
            <p:ph type="ftr" sz="quarter" idx="11"/>
          </p:nvPr>
        </p:nvSpPr>
        <p:spPr/>
        <p:txBody>
          <a:bodyPr/>
          <a:lstStyle/>
          <a:p>
            <a:r>
              <a:rPr lang="en-GB"/>
              <a:t>© 2022 Tokamak Energy  Private and Confidential</a:t>
            </a:r>
          </a:p>
        </p:txBody>
      </p:sp>
      <p:sp>
        <p:nvSpPr>
          <p:cNvPr id="11" name="Slide Number Placeholder 10">
            <a:extLst>
              <a:ext uri="{FF2B5EF4-FFF2-40B4-BE49-F238E27FC236}">
                <a16:creationId xmlns:a16="http://schemas.microsoft.com/office/drawing/2014/main" id="{370BBC57-6C5B-0D84-EDDA-27E924A4FC1D}"/>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27228000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1AC5AED6-96DB-4ADF-A9B2-0822FAF6C643}" type="datetime1">
              <a:rPr lang="en-GB" noProof="0" smtClean="0"/>
              <a:t>09/06/2025</a:t>
            </a:fld>
            <a:endParaRPr lang="en-GB" noProof="0"/>
          </a:p>
        </p:txBody>
      </p:sp>
      <p:sp>
        <p:nvSpPr>
          <p:cNvPr id="5" name="Footer Placeholder 4"/>
          <p:cNvSpPr>
            <a:spLocks noGrp="1"/>
          </p:cNvSpPr>
          <p:nvPr>
            <p:ph type="ftr" sz="quarter" idx="11"/>
          </p:nvPr>
        </p:nvSpPr>
        <p:spPr/>
        <p:txBody>
          <a:bodyPr/>
          <a:lstStyle/>
          <a:p>
            <a:r>
              <a:rPr lang="en-GB"/>
              <a:t>© 2022 Tokamak Energy  Private and Confidential</a:t>
            </a:r>
            <a:endParaRPr lang="en-GB" noProof="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4805276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D314BE91-4227-43B2-9B94-8476A4D73744}"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804661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B92089B8-08BC-4F8A-BA0C-16E36FECE862}"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4" name="Picture 3" descr="Background pattern&#10;&#10;Description automatically generated">
            <a:extLst>
              <a:ext uri="{FF2B5EF4-FFF2-40B4-BE49-F238E27FC236}">
                <a16:creationId xmlns:a16="http://schemas.microsoft.com/office/drawing/2014/main" id="{7D80805A-3799-FE47-80BD-90FA4A4339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1346056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7103F237-9264-42CB-A3D8-226F4C46D0A1}"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2022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5218002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811A627F-6DD3-4B10-A508-5E805541750F}"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2022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a:t>Click on icon to insert image/chart/graphic</a:t>
            </a:r>
            <a:endParaRPr lang="en-GB"/>
          </a:p>
        </p:txBody>
      </p:sp>
    </p:spTree>
    <p:extLst>
      <p:ext uri="{BB962C8B-B14F-4D97-AF65-F5344CB8AC3E}">
        <p14:creationId xmlns:p14="http://schemas.microsoft.com/office/powerpoint/2010/main" val="3751758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50C963E1-3C9C-4442-84FB-1DEE88DD0646}"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64D15B07-643A-6E53-A6BF-51BA02AC83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3289085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6C445135-6C9C-46C3-8DAF-DA17245DC191}"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4CEC8FBF-6E29-C9EE-A809-6B93427D73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962480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D06D82E4-760A-4332-8FAC-165911E2F65F}"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a:t>Click on icon to insert image/chart/graphic</a:t>
            </a:r>
            <a:endParaRPr lang="en-GB"/>
          </a:p>
        </p:txBody>
      </p:sp>
    </p:spTree>
    <p:extLst>
      <p:ext uri="{BB962C8B-B14F-4D97-AF65-F5344CB8AC3E}">
        <p14:creationId xmlns:p14="http://schemas.microsoft.com/office/powerpoint/2010/main" val="16988654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3203C561-5A39-44E3-B373-86B77B3E975D}"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a:t>© 2022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6656066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E022C844-B635-47F9-ADD2-37AB28DD76F0}"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a:t>© 2022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762409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DB64E79C-2545-4FDC-87DC-0A9299E148A6}"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F41AF9F2-5AB4-C58D-4821-EC2ED68CF9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6175045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F174C20B-8CCD-4795-9B88-6C554E5FCBA3}"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08FE05-3B76-BB11-1CED-EA75640DD7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204739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1A98E3E4-DC1B-4EB0-A644-FC47B75C2967}"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A6123D-8C35-90CF-540E-1B09AAC25B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6667081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C5194957-AE96-4164-83A8-EE9699EA8BD7}"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6701DA42-FD99-D146-0407-825BA3E5DC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526439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D484753E-21B0-4EA0-B6A8-BBCEE54175B7}" type="datetime1">
              <a:rPr lang="en-GB" noProof="0" smtClean="0"/>
              <a:t>09/06/2025</a:t>
            </a:fld>
            <a:endParaRPr lang="en-GB" noProof="0"/>
          </a:p>
        </p:txBody>
      </p:sp>
      <p:sp>
        <p:nvSpPr>
          <p:cNvPr id="4" name="Footer Placeholder 3"/>
          <p:cNvSpPr>
            <a:spLocks noGrp="1"/>
          </p:cNvSpPr>
          <p:nvPr>
            <p:ph type="ftr" sz="quarter" idx="11"/>
          </p:nvPr>
        </p:nvSpPr>
        <p:spPr/>
        <p:txBody>
          <a:bodyPr/>
          <a:lstStyle/>
          <a:p>
            <a:r>
              <a:rPr lang="en-GB"/>
              <a:t>© 2022 Tokamak Energy  Private and Confidential</a:t>
            </a:r>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8655189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49A38-1187-49C8-A749-DE08F32CB440}" type="datetime1">
              <a:rPr lang="en-GB" noProof="0" smtClean="0"/>
              <a:t>09/06/2025</a:t>
            </a:fld>
            <a:endParaRPr lang="en-GB" noProof="0"/>
          </a:p>
        </p:txBody>
      </p:sp>
      <p:sp>
        <p:nvSpPr>
          <p:cNvPr id="3" name="Footer Placeholder 2"/>
          <p:cNvSpPr>
            <a:spLocks noGrp="1"/>
          </p:cNvSpPr>
          <p:nvPr>
            <p:ph type="ftr" sz="quarter" idx="11"/>
          </p:nvPr>
        </p:nvSpPr>
        <p:spPr/>
        <p:txBody>
          <a:bodyPr/>
          <a:lstStyle/>
          <a:p>
            <a:r>
              <a:rPr lang="en-GB"/>
              <a:t>© 2022 Tokamak Energy  Private and Confidential</a:t>
            </a:r>
            <a:endParaRPr lang="en-GB" noProof="0"/>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24400811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FA62724B-DFCE-4C93-A434-26291E846A5C}"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93F47B13-D2F2-D6A1-23CF-0E2DCF399C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1011124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828D81FF-8C22-4FCD-BFC0-C6EC8A4664FF}"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E31FF8DC-48A1-163E-4B6C-49F4735226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881109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76D02300-A987-4AAA-B916-6980293FC39F}"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4" name="Picture 9">
            <a:extLst>
              <a:ext uri="{FF2B5EF4-FFF2-40B4-BE49-F238E27FC236}">
                <a16:creationId xmlns:a16="http://schemas.microsoft.com/office/drawing/2014/main" id="{E3778E13-51D2-71AA-D2B2-A715672296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8329493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D8503F22-BEE6-403A-A88B-4FB13978CE6E}"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482066C8-BB78-C513-9371-0679D363F8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166821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AB513D79-A7EC-48A7-AF2F-61BA8902E19D}"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9ADBD180-CEDC-3843-FF9B-B1111134F6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1287932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7F4B-8DB0-4C7D-9535-9B1AD5765D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8E2044-5FD2-4140-AD2E-83FC15226829}"/>
              </a:ext>
            </a:extLst>
          </p:cNvPr>
          <p:cNvSpPr>
            <a:spLocks noGrp="1"/>
          </p:cNvSpPr>
          <p:nvPr>
            <p:ph type="dt" sz="half" idx="10"/>
          </p:nvPr>
        </p:nvSpPr>
        <p:spPr>
          <a:xfrm>
            <a:off x="838200" y="6356350"/>
            <a:ext cx="2743200" cy="365125"/>
          </a:xfrm>
          <a:prstGeom prst="rect">
            <a:avLst/>
          </a:prstGeom>
        </p:spPr>
        <p:txBody>
          <a:bodyPr/>
          <a:lstStyle/>
          <a:p>
            <a:fld id="{0F12AB93-2ED0-4930-A024-EA4F46400C0B}" type="datetime1">
              <a:rPr lang="en-GB" smtClean="0"/>
              <a:t>09/06/2025</a:t>
            </a:fld>
            <a:endParaRPr lang="en-GB"/>
          </a:p>
        </p:txBody>
      </p:sp>
      <p:sp>
        <p:nvSpPr>
          <p:cNvPr id="4" name="Footer Placeholder 3">
            <a:extLst>
              <a:ext uri="{FF2B5EF4-FFF2-40B4-BE49-F238E27FC236}">
                <a16:creationId xmlns:a16="http://schemas.microsoft.com/office/drawing/2014/main" id="{42A3E2F2-E201-4DF0-82BE-8E4320752E2D}"/>
              </a:ext>
            </a:extLst>
          </p:cNvPr>
          <p:cNvSpPr>
            <a:spLocks noGrp="1"/>
          </p:cNvSpPr>
          <p:nvPr>
            <p:ph type="ftr" sz="quarter" idx="11"/>
          </p:nvPr>
        </p:nvSpPr>
        <p:spPr/>
        <p:txBody>
          <a:bodyPr/>
          <a:lstStyle/>
          <a:p>
            <a:r>
              <a:rPr lang="en-GB"/>
              <a:t>© 2022 Tokamak Energy  Private and Confidential</a:t>
            </a:r>
          </a:p>
        </p:txBody>
      </p:sp>
      <p:sp>
        <p:nvSpPr>
          <p:cNvPr id="5" name="Slide Number Placeholder 4">
            <a:extLst>
              <a:ext uri="{FF2B5EF4-FFF2-40B4-BE49-F238E27FC236}">
                <a16:creationId xmlns:a16="http://schemas.microsoft.com/office/drawing/2014/main" id="{E8437295-8B7A-43AB-BF55-8B7F049A3511}"/>
              </a:ext>
            </a:extLst>
          </p:cNvPr>
          <p:cNvSpPr>
            <a:spLocks noGrp="1"/>
          </p:cNvSpPr>
          <p:nvPr>
            <p:ph type="sldNum" sz="quarter" idx="12"/>
          </p:nvPr>
        </p:nvSpPr>
        <p:spPr/>
        <p:txBody>
          <a:bodyPr/>
          <a:lstStyle/>
          <a:p>
            <a:fld id="{799358B7-9818-4834-B54B-FEDFB401ED95}" type="slidenum">
              <a:rPr lang="en-GB" smtClean="0"/>
              <a:t>‹#›</a:t>
            </a:fld>
            <a:endParaRPr lang="en-GB"/>
          </a:p>
        </p:txBody>
      </p:sp>
    </p:spTree>
    <p:extLst>
      <p:ext uri="{BB962C8B-B14F-4D97-AF65-F5344CB8AC3E}">
        <p14:creationId xmlns:p14="http://schemas.microsoft.com/office/powerpoint/2010/main" val="2822969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DA3CED2-D365-8B6D-4628-CF018BBF20D8}"/>
              </a:ext>
            </a:extLst>
          </p:cNvPr>
          <p:cNvPicPr>
            <a:picLocks noChangeAspect="1"/>
          </p:cNvPicPr>
          <p:nvPr userDrawn="1"/>
        </p:nvPicPr>
        <p:blipFill>
          <a:blip r:embed="rId2"/>
          <a:stretch>
            <a:fillRect/>
          </a:stretch>
        </p:blipFill>
        <p:spPr>
          <a:xfrm>
            <a:off x="541859" y="536997"/>
            <a:ext cx="3433030" cy="831126"/>
          </a:xfrm>
          <a:prstGeom prst="rect">
            <a:avLst/>
          </a:prstGeom>
        </p:spPr>
      </p:pic>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35042996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F074E804-5CDC-6F53-C24D-5C6296AFE7D0}"/>
              </a:ext>
            </a:extLst>
          </p:cNvPr>
          <p:cNvPicPr>
            <a:picLocks noChangeAspect="1"/>
          </p:cNvPicPr>
          <p:nvPr userDrawn="1"/>
        </p:nvPicPr>
        <p:blipFill>
          <a:blip r:embed="rId3"/>
          <a:stretch>
            <a:fillRect/>
          </a:stretch>
        </p:blipFill>
        <p:spPr>
          <a:xfrm>
            <a:off x="540000" y="6318000"/>
            <a:ext cx="288000" cy="28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ED78DB8B-763A-44A9-855F-55514FE5F577}"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2024 Tokamak Energy  </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6042710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9BDBDE6F-8218-4FFA-9D1F-50241755A4F3}"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2024 Tokamak Energy  </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12C91CA8-50D5-74EF-A7C9-74CCC398B31A}"/>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6512318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6918388A-7DB3-457D-B304-275245D8FC90}"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824BFA29-4D2B-4F00-B9D4-7D0CFC617B1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8459684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F4683122-8BF0-40A4-AD19-B2FE0AE138BD}"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2462CEC4-CCB3-1459-A1A0-B9B80096AD0C}"/>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2628726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6" name="Date Placeholder 5">
            <a:extLst>
              <a:ext uri="{FF2B5EF4-FFF2-40B4-BE49-F238E27FC236}">
                <a16:creationId xmlns:a16="http://schemas.microsoft.com/office/drawing/2014/main" id="{6CF2E629-A904-E63C-4F04-F90761F8C582}"/>
              </a:ext>
            </a:extLst>
          </p:cNvPr>
          <p:cNvSpPr>
            <a:spLocks noGrp="1"/>
          </p:cNvSpPr>
          <p:nvPr>
            <p:ph type="dt" sz="half" idx="10"/>
          </p:nvPr>
        </p:nvSpPr>
        <p:spPr/>
        <p:txBody>
          <a:bodyPr/>
          <a:lstStyle/>
          <a:p>
            <a:fld id="{4EFA2689-56F4-4151-A606-105725CF0A94}" type="datetime1">
              <a:rPr lang="en-GB" smtClean="0"/>
              <a:t>09/06/2025</a:t>
            </a:fld>
            <a:endParaRPr lang="en-GB"/>
          </a:p>
        </p:txBody>
      </p:sp>
      <p:sp>
        <p:nvSpPr>
          <p:cNvPr id="9" name="Footer Placeholder 8">
            <a:extLst>
              <a:ext uri="{FF2B5EF4-FFF2-40B4-BE49-F238E27FC236}">
                <a16:creationId xmlns:a16="http://schemas.microsoft.com/office/drawing/2014/main" id="{FAFAB36C-0591-7201-9F3C-248816F454F2}"/>
              </a:ext>
            </a:extLst>
          </p:cNvPr>
          <p:cNvSpPr>
            <a:spLocks noGrp="1"/>
          </p:cNvSpPr>
          <p:nvPr>
            <p:ph type="ftr" sz="quarter" idx="11"/>
          </p:nvPr>
        </p:nvSpPr>
        <p:spPr/>
        <p:txBody>
          <a:bodyPr/>
          <a:lstStyle/>
          <a:p>
            <a:r>
              <a:rPr lang="en-GB"/>
              <a:t>© 2024 Tokamak Energy  Private and Confidential</a:t>
            </a:r>
          </a:p>
        </p:txBody>
      </p:sp>
      <p:sp>
        <p:nvSpPr>
          <p:cNvPr id="11" name="Slide Number Placeholder 10">
            <a:extLst>
              <a:ext uri="{FF2B5EF4-FFF2-40B4-BE49-F238E27FC236}">
                <a16:creationId xmlns:a16="http://schemas.microsoft.com/office/drawing/2014/main" id="{370BBC57-6C5B-0D84-EDDA-27E924A4FC1D}"/>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35092518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E6B6061E-1E97-473B-B83B-2E4C8D741606}" type="datetime1">
              <a:rPr lang="en-GB" noProof="0" smtClean="0"/>
              <a:t>09/06/2025</a:t>
            </a:fld>
            <a:endParaRPr lang="en-GB" noProof="0"/>
          </a:p>
        </p:txBody>
      </p:sp>
      <p:sp>
        <p:nvSpPr>
          <p:cNvPr id="5" name="Footer Placeholder 4"/>
          <p:cNvSpPr>
            <a:spLocks noGrp="1"/>
          </p:cNvSpPr>
          <p:nvPr>
            <p:ph type="ftr" sz="quarter" idx="11"/>
          </p:nvPr>
        </p:nvSpPr>
        <p:spPr/>
        <p:txBody>
          <a:bodyPr/>
          <a:lstStyle/>
          <a:p>
            <a:r>
              <a:rPr lang="en-GB"/>
              <a:t>© 2024 Tokamak Energy  Private and Confidential</a:t>
            </a:r>
            <a:endParaRPr lang="en-GB" noProof="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202547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chemeClr val="bg1"/>
                </a:solidFill>
                <a:latin typeface="Gotham Rounded"/>
                <a:cs typeface="Gotham Rounded"/>
              </a:defRPr>
            </a:lvl1pPr>
          </a:lstStyle>
          <a:p>
            <a:endParaRPr/>
          </a:p>
        </p:txBody>
      </p:sp>
      <p:sp>
        <p:nvSpPr>
          <p:cNvPr id="3" name="Holder 3"/>
          <p:cNvSpPr>
            <a:spLocks noGrp="1"/>
          </p:cNvSpPr>
          <p:nvPr>
            <p:ph type="body" idx="1"/>
          </p:nvPr>
        </p:nvSpPr>
        <p:spPr/>
        <p:txBody>
          <a:bodyPr lIns="0" tIns="0" rIns="0" bIns="0"/>
          <a:lstStyle>
            <a:lvl1pPr>
              <a:defRPr sz="1500" b="0" i="0">
                <a:solidFill>
                  <a:srgbClr val="3B5468"/>
                </a:solidFill>
                <a:latin typeface="Gotham Rounded"/>
                <a:cs typeface="Gotham Rounde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84678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49D86431-FAE5-4815-9B99-EE77F3675125}"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4" name="Picture 9">
            <a:extLst>
              <a:ext uri="{FF2B5EF4-FFF2-40B4-BE49-F238E27FC236}">
                <a16:creationId xmlns:a16="http://schemas.microsoft.com/office/drawing/2014/main" id="{E85E517A-A1B9-8915-730D-6ABD807A2C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1996924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D1726902-CD90-4D5C-B639-6474420775E9}"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2024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19891560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2460F1A8-B44D-4C7B-8712-B95AFFEF8181}"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4" name="Picture 3" descr="Background pattern&#10;&#10;Description automatically generated">
            <a:extLst>
              <a:ext uri="{FF2B5EF4-FFF2-40B4-BE49-F238E27FC236}">
                <a16:creationId xmlns:a16="http://schemas.microsoft.com/office/drawing/2014/main" id="{7D80805A-3799-FE47-80BD-90FA4A4339C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1563836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48A117CC-53A8-49EB-95E6-A6A209D9DCA4}"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2024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62830622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94FD936B-C64C-4D2B-95A7-29AD3AB34057}"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2024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a:t>Click on icon to insert image/chart/graphic</a:t>
            </a:r>
            <a:endParaRPr lang="en-GB"/>
          </a:p>
        </p:txBody>
      </p:sp>
    </p:spTree>
    <p:extLst>
      <p:ext uri="{BB962C8B-B14F-4D97-AF65-F5344CB8AC3E}">
        <p14:creationId xmlns:p14="http://schemas.microsoft.com/office/powerpoint/2010/main" val="10646765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D1337CD3-1CC5-44B7-976A-B9D68E527DE8}"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64D15B07-643A-6E53-A6BF-51BA02AC8392}"/>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5283107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7EF19056-30B3-4BE3-A1C6-B1D0AE39A183}"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4CEC8FBF-6E29-C9EE-A809-6B93427D73F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5202327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E07EAFD0-B36F-4DFF-B8B1-94A58726ED2F}"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a:t>© 2024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42083865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61EC1438-C373-4047-9E4F-94B6708FC548}"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a:t>© 2024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15286627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ED10F13C-2B19-4443-8C67-27D5857AA984}"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F41AF9F2-5AB4-C58D-4821-EC2ED68CF93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9009455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270A4398-33D8-46F4-B858-CA4854513F4B}"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08FE05-3B76-BB11-1CED-EA75640DD740}"/>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603949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DC655D91-0158-4327-8D4E-7553627902E3}"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noProof="0"/>
              <a:t>© 2022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9272226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22345D18-42D6-41CB-AF25-5BDB6A884ABC}"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A6123D-8C35-90CF-540E-1B09AAC25B69}"/>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4406554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0BA25667-F2C5-4B68-8BBC-6573FBF6EFC1}"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6701DA42-FD99-D146-0407-825BA3E5DC9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8392642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C169E814-9FAC-4C3A-8AA7-C1A4F1B30E27}" type="datetime1">
              <a:rPr lang="en-GB" noProof="0" smtClean="0"/>
              <a:t>09/06/2025</a:t>
            </a:fld>
            <a:endParaRPr lang="en-GB" noProof="0"/>
          </a:p>
        </p:txBody>
      </p:sp>
      <p:sp>
        <p:nvSpPr>
          <p:cNvPr id="4" name="Footer Placeholder 3"/>
          <p:cNvSpPr>
            <a:spLocks noGrp="1"/>
          </p:cNvSpPr>
          <p:nvPr>
            <p:ph type="ftr" sz="quarter" idx="11"/>
          </p:nvPr>
        </p:nvSpPr>
        <p:spPr/>
        <p:txBody>
          <a:bodyPr/>
          <a:lstStyle/>
          <a:p>
            <a:r>
              <a:rPr lang="en-GB"/>
              <a:t>© 2024 Tokamak Energy  Private and Confidential</a:t>
            </a:r>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4012198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C21E1-54F3-452F-A191-690CB382B123}" type="datetime1">
              <a:rPr lang="en-GB" noProof="0" smtClean="0"/>
              <a:t>09/06/2025</a:t>
            </a:fld>
            <a:endParaRPr lang="en-GB" noProof="0"/>
          </a:p>
        </p:txBody>
      </p:sp>
      <p:sp>
        <p:nvSpPr>
          <p:cNvPr id="3" name="Footer Placeholder 2"/>
          <p:cNvSpPr>
            <a:spLocks noGrp="1"/>
          </p:cNvSpPr>
          <p:nvPr>
            <p:ph type="ftr" sz="quarter" idx="11"/>
          </p:nvPr>
        </p:nvSpPr>
        <p:spPr/>
        <p:txBody>
          <a:bodyPr/>
          <a:lstStyle/>
          <a:p>
            <a:r>
              <a:rPr lang="en-GB"/>
              <a:t>© 2024 Tokamak Energy  Private and Confidential</a:t>
            </a:r>
            <a:endParaRPr lang="en-GB" noProof="0"/>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30457893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0CBECA1F-04A6-4D1B-A784-998303968AE2}"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93F47B13-D2F2-D6A1-23CF-0E2DCF399CE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0357721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7C55C7-AE30-4F0E-BBC9-6E8E44DDA999}"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E31FF8DC-48A1-163E-4B6C-49F47352266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838355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EE438916-97E4-4DFB-8B74-5CFBAE7E47EC}"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482066C8-BB78-C513-9371-0679D363F8AE}"/>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5584603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E83C7BEC-142C-420A-A8A7-9F136E2232D3}"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2024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9ADBD180-CEDC-3843-FF9B-B1111134F62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3926776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7F4B-8DB0-4C7D-9535-9B1AD5765D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8E2044-5FD2-4140-AD2E-83FC15226829}"/>
              </a:ext>
            </a:extLst>
          </p:cNvPr>
          <p:cNvSpPr>
            <a:spLocks noGrp="1"/>
          </p:cNvSpPr>
          <p:nvPr>
            <p:ph type="dt" sz="half" idx="10"/>
          </p:nvPr>
        </p:nvSpPr>
        <p:spPr>
          <a:xfrm>
            <a:off x="838200" y="6356350"/>
            <a:ext cx="2743200" cy="365125"/>
          </a:xfrm>
          <a:prstGeom prst="rect">
            <a:avLst/>
          </a:prstGeom>
        </p:spPr>
        <p:txBody>
          <a:bodyPr/>
          <a:lstStyle/>
          <a:p>
            <a:fld id="{B972161C-6314-4C98-9872-A019B976CE74}" type="datetime1">
              <a:rPr lang="en-GB" smtClean="0"/>
              <a:t>09/06/2025</a:t>
            </a:fld>
            <a:endParaRPr lang="en-GB"/>
          </a:p>
        </p:txBody>
      </p:sp>
      <p:sp>
        <p:nvSpPr>
          <p:cNvPr id="4" name="Footer Placeholder 3">
            <a:extLst>
              <a:ext uri="{FF2B5EF4-FFF2-40B4-BE49-F238E27FC236}">
                <a16:creationId xmlns:a16="http://schemas.microsoft.com/office/drawing/2014/main" id="{42A3E2F2-E201-4DF0-82BE-8E4320752E2D}"/>
              </a:ext>
            </a:extLst>
          </p:cNvPr>
          <p:cNvSpPr>
            <a:spLocks noGrp="1"/>
          </p:cNvSpPr>
          <p:nvPr>
            <p:ph type="ftr" sz="quarter" idx="11"/>
          </p:nvPr>
        </p:nvSpPr>
        <p:spPr/>
        <p:txBody>
          <a:bodyPr/>
          <a:lstStyle/>
          <a:p>
            <a:r>
              <a:rPr lang="en-GB"/>
              <a:t>© 2024 Tokamak Energy Private and Confidential</a:t>
            </a:r>
          </a:p>
        </p:txBody>
      </p:sp>
      <p:sp>
        <p:nvSpPr>
          <p:cNvPr id="5" name="Slide Number Placeholder 4">
            <a:extLst>
              <a:ext uri="{FF2B5EF4-FFF2-40B4-BE49-F238E27FC236}">
                <a16:creationId xmlns:a16="http://schemas.microsoft.com/office/drawing/2014/main" id="{E8437295-8B7A-43AB-BF55-8B7F049A3511}"/>
              </a:ext>
            </a:extLst>
          </p:cNvPr>
          <p:cNvSpPr>
            <a:spLocks noGrp="1"/>
          </p:cNvSpPr>
          <p:nvPr>
            <p:ph type="sldNum" sz="quarter" idx="12"/>
          </p:nvPr>
        </p:nvSpPr>
        <p:spPr/>
        <p:txBody>
          <a:bodyPr/>
          <a:lstStyle/>
          <a:p>
            <a:fld id="{799358B7-9818-4834-B54B-FEDFB401ED95}" type="slidenum">
              <a:rPr lang="en-GB" smtClean="0"/>
              <a:t>‹#›</a:t>
            </a:fld>
            <a:endParaRPr lang="en-GB"/>
          </a:p>
        </p:txBody>
      </p:sp>
    </p:spTree>
    <p:extLst>
      <p:ext uri="{BB962C8B-B14F-4D97-AF65-F5344CB8AC3E}">
        <p14:creationId xmlns:p14="http://schemas.microsoft.com/office/powerpoint/2010/main" val="9983079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75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9F2D7146-1EFC-4CEB-BAAE-FA6E18441EEA}"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noProof="0"/>
              <a:t>© 2022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7149922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33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wo Content with headings">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3333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F6A1E1-2140-DD15-63B5-59D70D9282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561131" cy="4812805"/>
          </a:xfrm>
          <a:prstGeom prst="rect">
            <a:avLst/>
          </a:prstGeom>
        </p:spPr>
      </p:pic>
      <p:sp>
        <p:nvSpPr>
          <p:cNvPr id="2" name="Title 1"/>
          <p:cNvSpPr>
            <a:spLocks noGrp="1"/>
          </p:cNvSpPr>
          <p:nvPr>
            <p:ph type="ctrTitle"/>
          </p:nvPr>
        </p:nvSpPr>
        <p:spPr>
          <a:xfrm>
            <a:off x="430250" y="1796819"/>
            <a:ext cx="3937559" cy="2208245"/>
          </a:xfrm>
        </p:spPr>
        <p:txBody>
          <a:bodyPr anchor="t" anchorCtr="0"/>
          <a:lstStyle>
            <a:lvl1pPr algn="l">
              <a:defRPr sz="2667">
                <a:solidFill>
                  <a:schemeClr val="bg1"/>
                </a:solidFill>
              </a:defRPr>
            </a:lvl1pPr>
          </a:lstStyle>
          <a:p>
            <a:r>
              <a:rPr lang="en-GB" noProof="0"/>
              <a:t>Click to edit Master title style</a:t>
            </a:r>
          </a:p>
        </p:txBody>
      </p:sp>
      <p:pic>
        <p:nvPicPr>
          <p:cNvPr id="4" name="Picture 3">
            <a:extLst>
              <a:ext uri="{FF2B5EF4-FFF2-40B4-BE49-F238E27FC236}">
                <a16:creationId xmlns:a16="http://schemas.microsoft.com/office/drawing/2014/main" id="{1A8C7E79-A463-DD7C-382C-0177D5A07A4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0250" y="357349"/>
            <a:ext cx="2977452" cy="719191"/>
          </a:xfrm>
          <a:prstGeom prst="rect">
            <a:avLst/>
          </a:prstGeom>
        </p:spPr>
      </p:pic>
      <p:sp>
        <p:nvSpPr>
          <p:cNvPr id="3" name="Slide Number Placeholder 5">
            <a:extLst>
              <a:ext uri="{FF2B5EF4-FFF2-40B4-BE49-F238E27FC236}">
                <a16:creationId xmlns:a16="http://schemas.microsoft.com/office/drawing/2014/main" id="{AFF54D34-BF9D-9710-F4C4-7E74019F7B39}"/>
              </a:ext>
            </a:extLst>
          </p:cNvPr>
          <p:cNvSpPr>
            <a:spLocks noGrp="1"/>
          </p:cNvSpPr>
          <p:nvPr>
            <p:ph type="sldNum" sz="quarter" idx="4"/>
          </p:nvPr>
        </p:nvSpPr>
        <p:spPr>
          <a:xfrm>
            <a:off x="10930107" y="6501341"/>
            <a:ext cx="720000" cy="180000"/>
          </a:xfrm>
          <a:prstGeom prst="rect">
            <a:avLst/>
          </a:prstGeom>
        </p:spPr>
        <p:txBody>
          <a:bodyPr vert="horz" lIns="0" tIns="0" rIns="0" bIns="0" rtlCol="0" anchor="b" anchorCtr="0">
            <a:noAutofit/>
          </a:bodyPr>
          <a:lstStyle>
            <a:lvl1pPr algn="r">
              <a:defRPr sz="867" b="0">
                <a:solidFill>
                  <a:schemeClr val="accent1"/>
                </a:solidFill>
                <a:latin typeface="+mn-lt"/>
              </a:defRPr>
            </a:lvl1pPr>
          </a:lstStyle>
          <a:p>
            <a:fld id="{0B868178-02AE-42FC-958D-6B8F13B60175}" type="slidenum">
              <a:rPr lang="en-GB" smtClean="0"/>
              <a:pPr/>
              <a:t>‹#›</a:t>
            </a:fld>
            <a:endParaRPr lang="en-GB"/>
          </a:p>
        </p:txBody>
      </p:sp>
      <p:sp>
        <p:nvSpPr>
          <p:cNvPr id="6" name="Footer Placeholder 4">
            <a:extLst>
              <a:ext uri="{FF2B5EF4-FFF2-40B4-BE49-F238E27FC236}">
                <a16:creationId xmlns:a16="http://schemas.microsoft.com/office/drawing/2014/main" id="{B61F1F81-C8BC-0374-C095-F2CA2F5FEFFA}"/>
              </a:ext>
            </a:extLst>
          </p:cNvPr>
          <p:cNvSpPr>
            <a:spLocks noGrp="1"/>
          </p:cNvSpPr>
          <p:nvPr>
            <p:ph type="ftr" sz="quarter" idx="3"/>
          </p:nvPr>
        </p:nvSpPr>
        <p:spPr>
          <a:xfrm>
            <a:off x="815413" y="6501341"/>
            <a:ext cx="4680000" cy="180000"/>
          </a:xfrm>
          <a:prstGeom prst="rect">
            <a:avLst/>
          </a:prstGeom>
        </p:spPr>
        <p:txBody>
          <a:bodyPr vert="horz" lIns="0" tIns="0" rIns="0" bIns="0" rtlCol="0" anchor="b" anchorCtr="0">
            <a:noAutofit/>
          </a:bodyPr>
          <a:lstStyle>
            <a:lvl1pPr algn="l">
              <a:defRPr sz="867" b="0" i="0">
                <a:solidFill>
                  <a:schemeClr val="accent5"/>
                </a:solidFill>
                <a:latin typeface="+mn-lt"/>
              </a:defRPr>
            </a:lvl1pPr>
          </a:lstStyle>
          <a:p>
            <a:r>
              <a:rPr lang="en-GB"/>
              <a:t>© 2025 Tokamak Energy  Private and Confidential</a:t>
            </a:r>
          </a:p>
        </p:txBody>
      </p:sp>
      <p:pic>
        <p:nvPicPr>
          <p:cNvPr id="8" name="Picture 7" descr="A group of orange circles&#10;&#10;Description automatically generated">
            <a:extLst>
              <a:ext uri="{FF2B5EF4-FFF2-40B4-BE49-F238E27FC236}">
                <a16:creationId xmlns:a16="http://schemas.microsoft.com/office/drawing/2014/main" id="{4362763D-2A94-C98D-0A13-B744A7E78ED2}"/>
              </a:ext>
            </a:extLst>
          </p:cNvPr>
          <p:cNvPicPr>
            <a:picLocks noChangeAspect="1"/>
          </p:cNvPicPr>
          <p:nvPr userDrawn="1"/>
        </p:nvPicPr>
        <p:blipFill>
          <a:blip r:embed="rId7"/>
          <a:stretch>
            <a:fillRect/>
          </a:stretch>
        </p:blipFill>
        <p:spPr>
          <a:xfrm>
            <a:off x="388119" y="6426033"/>
            <a:ext cx="303763" cy="303404"/>
          </a:xfrm>
          <a:prstGeom prst="rect">
            <a:avLst/>
          </a:prstGeom>
        </p:spPr>
      </p:pic>
    </p:spTree>
    <p:extLst>
      <p:ext uri="{BB962C8B-B14F-4D97-AF65-F5344CB8AC3E}">
        <p14:creationId xmlns:p14="http://schemas.microsoft.com/office/powerpoint/2010/main" val="37443031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Divider – orange grey">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F6A1E1-2140-DD15-63B5-59D70D9282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 y="0"/>
            <a:ext cx="6561129" cy="4812805"/>
          </a:xfrm>
          <a:prstGeom prst="rect">
            <a:avLst/>
          </a:prstGeom>
        </p:spPr>
      </p:pic>
      <p:sp>
        <p:nvSpPr>
          <p:cNvPr id="2" name="Title 1"/>
          <p:cNvSpPr>
            <a:spLocks noGrp="1"/>
          </p:cNvSpPr>
          <p:nvPr>
            <p:ph type="ctrTitle" hasCustomPrompt="1"/>
          </p:nvPr>
        </p:nvSpPr>
        <p:spPr>
          <a:xfrm>
            <a:off x="430250" y="1796819"/>
            <a:ext cx="3937559" cy="2112235"/>
          </a:xfrm>
        </p:spPr>
        <p:txBody>
          <a:bodyPr anchor="t" anchorCtr="0"/>
          <a:lstStyle>
            <a:lvl1pPr algn="l">
              <a:defRPr sz="2667">
                <a:solidFill>
                  <a:schemeClr val="bg1"/>
                </a:solidFill>
              </a:defRPr>
            </a:lvl1pPr>
          </a:lstStyle>
          <a:p>
            <a:r>
              <a:rPr lang="en-GB" noProof="0"/>
              <a:t>Click to edit divider slide title</a:t>
            </a:r>
          </a:p>
        </p:txBody>
      </p:sp>
      <p:pic>
        <p:nvPicPr>
          <p:cNvPr id="4" name="Picture 3">
            <a:extLst>
              <a:ext uri="{FF2B5EF4-FFF2-40B4-BE49-F238E27FC236}">
                <a16:creationId xmlns:a16="http://schemas.microsoft.com/office/drawing/2014/main" id="{1A8C7E79-A463-DD7C-382C-0177D5A07A4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30250" y="356660"/>
            <a:ext cx="2977452" cy="720569"/>
          </a:xfrm>
          <a:prstGeom prst="rect">
            <a:avLst/>
          </a:prstGeom>
        </p:spPr>
      </p:pic>
      <p:sp>
        <p:nvSpPr>
          <p:cNvPr id="3" name="Text Placeholder 5">
            <a:extLst>
              <a:ext uri="{FF2B5EF4-FFF2-40B4-BE49-F238E27FC236}">
                <a16:creationId xmlns:a16="http://schemas.microsoft.com/office/drawing/2014/main" id="{F90CD819-B562-975D-6AFA-6228CEDEF750}"/>
              </a:ext>
            </a:extLst>
          </p:cNvPr>
          <p:cNvSpPr>
            <a:spLocks noGrp="1"/>
          </p:cNvSpPr>
          <p:nvPr>
            <p:ph type="body" sz="quarter" idx="10"/>
          </p:nvPr>
        </p:nvSpPr>
        <p:spPr>
          <a:xfrm>
            <a:off x="5808133" y="3524251"/>
            <a:ext cx="6383867" cy="33337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FCCB05A7-0E0A-9841-2CD1-26B330D0C2B5}"/>
              </a:ext>
            </a:extLst>
          </p:cNvPr>
          <p:cNvSpPr>
            <a:spLocks noGrp="1"/>
          </p:cNvSpPr>
          <p:nvPr>
            <p:ph type="sldNum" sz="quarter" idx="4"/>
          </p:nvPr>
        </p:nvSpPr>
        <p:spPr>
          <a:xfrm>
            <a:off x="10930107" y="6501341"/>
            <a:ext cx="720000" cy="180000"/>
          </a:xfrm>
          <a:prstGeom prst="rect">
            <a:avLst/>
          </a:prstGeom>
        </p:spPr>
        <p:txBody>
          <a:bodyPr vert="horz" lIns="0" tIns="0" rIns="0" bIns="0" rtlCol="0" anchor="b" anchorCtr="0">
            <a:noAutofit/>
          </a:bodyPr>
          <a:lstStyle>
            <a:lvl1pPr algn="r">
              <a:defRPr sz="867" b="0">
                <a:solidFill>
                  <a:schemeClr val="accent1"/>
                </a:solidFill>
                <a:latin typeface="+mn-lt"/>
              </a:defRPr>
            </a:lvl1pPr>
          </a:lstStyle>
          <a:p>
            <a:fld id="{0B868178-02AE-42FC-958D-6B8F13B60175}" type="slidenum">
              <a:rPr lang="en-GB" smtClean="0"/>
              <a:pPr/>
              <a:t>‹#›</a:t>
            </a:fld>
            <a:endParaRPr lang="en-GB"/>
          </a:p>
        </p:txBody>
      </p:sp>
      <p:sp>
        <p:nvSpPr>
          <p:cNvPr id="6" name="Footer Placeholder 4">
            <a:extLst>
              <a:ext uri="{FF2B5EF4-FFF2-40B4-BE49-F238E27FC236}">
                <a16:creationId xmlns:a16="http://schemas.microsoft.com/office/drawing/2014/main" id="{8575A3AB-859C-71A2-DDF1-6D287AB7FD51}"/>
              </a:ext>
            </a:extLst>
          </p:cNvPr>
          <p:cNvSpPr>
            <a:spLocks noGrp="1"/>
          </p:cNvSpPr>
          <p:nvPr>
            <p:ph type="ftr" sz="quarter" idx="3"/>
          </p:nvPr>
        </p:nvSpPr>
        <p:spPr>
          <a:xfrm>
            <a:off x="815413" y="6501341"/>
            <a:ext cx="4680000" cy="180000"/>
          </a:xfrm>
          <a:prstGeom prst="rect">
            <a:avLst/>
          </a:prstGeom>
        </p:spPr>
        <p:txBody>
          <a:bodyPr vert="horz" lIns="0" tIns="0" rIns="0" bIns="0" rtlCol="0" anchor="b" anchorCtr="0">
            <a:noAutofit/>
          </a:bodyPr>
          <a:lstStyle>
            <a:lvl1pPr algn="l">
              <a:defRPr sz="867" b="0" i="0">
                <a:solidFill>
                  <a:schemeClr val="accent5"/>
                </a:solidFill>
                <a:latin typeface="+mn-lt"/>
              </a:defRPr>
            </a:lvl1pPr>
          </a:lstStyle>
          <a:p>
            <a:r>
              <a:rPr lang="en-GB"/>
              <a:t>© 2025 Tokamak Energy  Private and Confidential</a:t>
            </a:r>
          </a:p>
        </p:txBody>
      </p:sp>
      <p:pic>
        <p:nvPicPr>
          <p:cNvPr id="8" name="Picture 7" descr="A group of orange circles&#10;&#10;Description automatically generated">
            <a:extLst>
              <a:ext uri="{FF2B5EF4-FFF2-40B4-BE49-F238E27FC236}">
                <a16:creationId xmlns:a16="http://schemas.microsoft.com/office/drawing/2014/main" id="{A3B109B6-AE8B-BA67-142D-80E3CF13940E}"/>
              </a:ext>
            </a:extLst>
          </p:cNvPr>
          <p:cNvPicPr>
            <a:picLocks noChangeAspect="1"/>
          </p:cNvPicPr>
          <p:nvPr userDrawn="1"/>
        </p:nvPicPr>
        <p:blipFill>
          <a:blip r:embed="rId6"/>
          <a:stretch>
            <a:fillRect/>
          </a:stretch>
        </p:blipFill>
        <p:spPr>
          <a:xfrm>
            <a:off x="388119" y="6426033"/>
            <a:ext cx="303763" cy="303404"/>
          </a:xfrm>
          <a:prstGeom prst="rect">
            <a:avLst/>
          </a:prstGeom>
        </p:spPr>
      </p:pic>
    </p:spTree>
    <p:extLst>
      <p:ext uri="{BB962C8B-B14F-4D97-AF65-F5344CB8AC3E}">
        <p14:creationId xmlns:p14="http://schemas.microsoft.com/office/powerpoint/2010/main" val="19287820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Divider - grey vs1">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F6A1E1-2140-DD15-63B5-59D70D9282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
            <a:ext cx="6561128" cy="4812804"/>
          </a:xfrm>
          <a:prstGeom prst="rect">
            <a:avLst/>
          </a:prstGeom>
        </p:spPr>
      </p:pic>
      <p:sp>
        <p:nvSpPr>
          <p:cNvPr id="2" name="Title 1"/>
          <p:cNvSpPr>
            <a:spLocks noGrp="1"/>
          </p:cNvSpPr>
          <p:nvPr>
            <p:ph type="ctrTitle" hasCustomPrompt="1"/>
          </p:nvPr>
        </p:nvSpPr>
        <p:spPr>
          <a:xfrm>
            <a:off x="430250" y="1796819"/>
            <a:ext cx="3937559" cy="2112235"/>
          </a:xfrm>
        </p:spPr>
        <p:txBody>
          <a:bodyPr anchor="t" anchorCtr="0"/>
          <a:lstStyle>
            <a:lvl1pPr algn="l">
              <a:defRPr sz="2667">
                <a:solidFill>
                  <a:schemeClr val="bg1"/>
                </a:solidFill>
                <a:latin typeface="+mn-lt"/>
              </a:defRPr>
            </a:lvl1pPr>
          </a:lstStyle>
          <a:p>
            <a:r>
              <a:rPr lang="en-GB" noProof="0"/>
              <a:t>Click to edit divider slide title</a:t>
            </a:r>
          </a:p>
        </p:txBody>
      </p:sp>
      <p:pic>
        <p:nvPicPr>
          <p:cNvPr id="3" name="Picture 3">
            <a:extLst>
              <a:ext uri="{FF2B5EF4-FFF2-40B4-BE49-F238E27FC236}">
                <a16:creationId xmlns:a16="http://schemas.microsoft.com/office/drawing/2014/main" id="{7CF7BF6A-4923-A324-2FDD-37C53B24E88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30250" y="357349"/>
            <a:ext cx="2977452" cy="719191"/>
          </a:xfrm>
          <a:prstGeom prst="rect">
            <a:avLst/>
          </a:prstGeom>
        </p:spPr>
      </p:pic>
      <p:sp>
        <p:nvSpPr>
          <p:cNvPr id="6" name="Text Placeholder 5">
            <a:extLst>
              <a:ext uri="{FF2B5EF4-FFF2-40B4-BE49-F238E27FC236}">
                <a16:creationId xmlns:a16="http://schemas.microsoft.com/office/drawing/2014/main" id="{E6A07151-6C19-DD0C-9A75-5152AB10B230}"/>
              </a:ext>
            </a:extLst>
          </p:cNvPr>
          <p:cNvSpPr>
            <a:spLocks noGrp="1"/>
          </p:cNvSpPr>
          <p:nvPr>
            <p:ph type="body" sz="quarter" idx="10"/>
          </p:nvPr>
        </p:nvSpPr>
        <p:spPr>
          <a:xfrm>
            <a:off x="5808133" y="3524251"/>
            <a:ext cx="6383867" cy="33337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FFF0EC97-7D7F-C140-7A31-FFB12FEDDF30}"/>
              </a:ext>
            </a:extLst>
          </p:cNvPr>
          <p:cNvSpPr>
            <a:spLocks noGrp="1"/>
          </p:cNvSpPr>
          <p:nvPr>
            <p:ph type="sldNum" sz="quarter" idx="4"/>
          </p:nvPr>
        </p:nvSpPr>
        <p:spPr>
          <a:xfrm>
            <a:off x="10930107" y="6501341"/>
            <a:ext cx="720000" cy="180000"/>
          </a:xfrm>
          <a:prstGeom prst="rect">
            <a:avLst/>
          </a:prstGeom>
        </p:spPr>
        <p:txBody>
          <a:bodyPr vert="horz" lIns="0" tIns="0" rIns="0" bIns="0" rtlCol="0" anchor="b" anchorCtr="0">
            <a:noAutofit/>
          </a:bodyPr>
          <a:lstStyle>
            <a:lvl1pPr algn="r">
              <a:defRPr sz="867" b="0">
                <a:solidFill>
                  <a:schemeClr val="accent1"/>
                </a:solidFill>
                <a:latin typeface="+mn-lt"/>
              </a:defRPr>
            </a:lvl1pPr>
          </a:lstStyle>
          <a:p>
            <a:fld id="{0B868178-02AE-42FC-958D-6B8F13B60175}" type="slidenum">
              <a:rPr lang="en-GB" smtClean="0"/>
              <a:pPr/>
              <a:t>‹#›</a:t>
            </a:fld>
            <a:endParaRPr lang="en-GB"/>
          </a:p>
        </p:txBody>
      </p:sp>
      <p:sp>
        <p:nvSpPr>
          <p:cNvPr id="5" name="Footer Placeholder 4">
            <a:extLst>
              <a:ext uri="{FF2B5EF4-FFF2-40B4-BE49-F238E27FC236}">
                <a16:creationId xmlns:a16="http://schemas.microsoft.com/office/drawing/2014/main" id="{DE283B88-CED3-319F-74B2-F54ED02DC572}"/>
              </a:ext>
            </a:extLst>
          </p:cNvPr>
          <p:cNvSpPr>
            <a:spLocks noGrp="1"/>
          </p:cNvSpPr>
          <p:nvPr>
            <p:ph type="ftr" sz="quarter" idx="3"/>
          </p:nvPr>
        </p:nvSpPr>
        <p:spPr>
          <a:xfrm>
            <a:off x="815413" y="6501341"/>
            <a:ext cx="4680000" cy="180000"/>
          </a:xfrm>
          <a:prstGeom prst="rect">
            <a:avLst/>
          </a:prstGeom>
        </p:spPr>
        <p:txBody>
          <a:bodyPr vert="horz" lIns="0" tIns="0" rIns="0" bIns="0" rtlCol="0" anchor="b" anchorCtr="0">
            <a:noAutofit/>
          </a:bodyPr>
          <a:lstStyle>
            <a:lvl1pPr algn="l">
              <a:defRPr sz="867" b="0" i="0">
                <a:solidFill>
                  <a:schemeClr val="accent5"/>
                </a:solidFill>
                <a:latin typeface="+mn-lt"/>
              </a:defRPr>
            </a:lvl1pPr>
          </a:lstStyle>
          <a:p>
            <a:r>
              <a:rPr lang="en-GB"/>
              <a:t>© 2025 Tokamak Energy  Private and Confidential</a:t>
            </a:r>
          </a:p>
        </p:txBody>
      </p:sp>
      <p:pic>
        <p:nvPicPr>
          <p:cNvPr id="8" name="Picture 7" descr="A group of orange circles&#10;&#10;Description automatically generated">
            <a:extLst>
              <a:ext uri="{FF2B5EF4-FFF2-40B4-BE49-F238E27FC236}">
                <a16:creationId xmlns:a16="http://schemas.microsoft.com/office/drawing/2014/main" id="{BE03ADA2-5065-8098-4948-98AC238221BC}"/>
              </a:ext>
            </a:extLst>
          </p:cNvPr>
          <p:cNvPicPr>
            <a:picLocks noChangeAspect="1"/>
          </p:cNvPicPr>
          <p:nvPr userDrawn="1"/>
        </p:nvPicPr>
        <p:blipFill>
          <a:blip r:embed="rId6"/>
          <a:stretch>
            <a:fillRect/>
          </a:stretch>
        </p:blipFill>
        <p:spPr>
          <a:xfrm>
            <a:off x="388119" y="6426033"/>
            <a:ext cx="303763" cy="303404"/>
          </a:xfrm>
          <a:prstGeom prst="rect">
            <a:avLst/>
          </a:prstGeom>
        </p:spPr>
      </p:pic>
    </p:spTree>
    <p:extLst>
      <p:ext uri="{BB962C8B-B14F-4D97-AF65-F5344CB8AC3E}">
        <p14:creationId xmlns:p14="http://schemas.microsoft.com/office/powerpoint/2010/main" val="20452648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Divider - grey vs2">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F6A1E1-2140-DD15-63B5-59D70D9282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 y="1"/>
            <a:ext cx="6561129" cy="4812804"/>
          </a:xfrm>
          <a:prstGeom prst="rect">
            <a:avLst/>
          </a:prstGeom>
        </p:spPr>
      </p:pic>
      <p:sp>
        <p:nvSpPr>
          <p:cNvPr id="2" name="Title 1"/>
          <p:cNvSpPr>
            <a:spLocks noGrp="1"/>
          </p:cNvSpPr>
          <p:nvPr>
            <p:ph type="ctrTitle" hasCustomPrompt="1"/>
          </p:nvPr>
        </p:nvSpPr>
        <p:spPr>
          <a:xfrm>
            <a:off x="430250" y="1796819"/>
            <a:ext cx="3937559" cy="2112235"/>
          </a:xfrm>
        </p:spPr>
        <p:txBody>
          <a:bodyPr anchor="t" anchorCtr="0"/>
          <a:lstStyle>
            <a:lvl1pPr algn="l">
              <a:defRPr sz="2667">
                <a:solidFill>
                  <a:schemeClr val="bg1"/>
                </a:solidFill>
              </a:defRPr>
            </a:lvl1pPr>
          </a:lstStyle>
          <a:p>
            <a:r>
              <a:rPr lang="en-GB" noProof="0"/>
              <a:t>Click to edit divider slide title</a:t>
            </a:r>
          </a:p>
        </p:txBody>
      </p:sp>
      <p:pic>
        <p:nvPicPr>
          <p:cNvPr id="4" name="Picture 3">
            <a:extLst>
              <a:ext uri="{FF2B5EF4-FFF2-40B4-BE49-F238E27FC236}">
                <a16:creationId xmlns:a16="http://schemas.microsoft.com/office/drawing/2014/main" id="{1A8C7E79-A463-DD7C-382C-0177D5A07A4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30250" y="356660"/>
            <a:ext cx="2977452" cy="720569"/>
          </a:xfrm>
          <a:prstGeom prst="rect">
            <a:avLst/>
          </a:prstGeom>
        </p:spPr>
      </p:pic>
      <p:sp>
        <p:nvSpPr>
          <p:cNvPr id="3" name="Text Placeholder 5">
            <a:extLst>
              <a:ext uri="{FF2B5EF4-FFF2-40B4-BE49-F238E27FC236}">
                <a16:creationId xmlns:a16="http://schemas.microsoft.com/office/drawing/2014/main" id="{C6CAD681-0FB9-0D5C-8960-DB7EF079AB9F}"/>
              </a:ext>
            </a:extLst>
          </p:cNvPr>
          <p:cNvSpPr>
            <a:spLocks noGrp="1"/>
          </p:cNvSpPr>
          <p:nvPr>
            <p:ph type="body" sz="quarter" idx="10"/>
          </p:nvPr>
        </p:nvSpPr>
        <p:spPr>
          <a:xfrm>
            <a:off x="5808133" y="3524251"/>
            <a:ext cx="6383867" cy="33337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2161EEEE-5D18-49C0-C704-A64C3472B518}"/>
              </a:ext>
            </a:extLst>
          </p:cNvPr>
          <p:cNvSpPr>
            <a:spLocks noGrp="1"/>
          </p:cNvSpPr>
          <p:nvPr>
            <p:ph type="sldNum" sz="quarter" idx="4"/>
          </p:nvPr>
        </p:nvSpPr>
        <p:spPr>
          <a:xfrm>
            <a:off x="10930107" y="6501341"/>
            <a:ext cx="720000" cy="180000"/>
          </a:xfrm>
          <a:prstGeom prst="rect">
            <a:avLst/>
          </a:prstGeom>
        </p:spPr>
        <p:txBody>
          <a:bodyPr vert="horz" lIns="0" tIns="0" rIns="0" bIns="0" rtlCol="0" anchor="b" anchorCtr="0">
            <a:noAutofit/>
          </a:bodyPr>
          <a:lstStyle>
            <a:lvl1pPr algn="r">
              <a:defRPr sz="867" b="0">
                <a:solidFill>
                  <a:schemeClr val="accent1"/>
                </a:solidFill>
                <a:latin typeface="+mn-lt"/>
              </a:defRPr>
            </a:lvl1pPr>
          </a:lstStyle>
          <a:p>
            <a:fld id="{0B868178-02AE-42FC-958D-6B8F13B60175}" type="slidenum">
              <a:rPr lang="en-GB" smtClean="0"/>
              <a:pPr/>
              <a:t>‹#›</a:t>
            </a:fld>
            <a:endParaRPr lang="en-GB"/>
          </a:p>
        </p:txBody>
      </p:sp>
      <p:sp>
        <p:nvSpPr>
          <p:cNvPr id="6" name="Footer Placeholder 4">
            <a:extLst>
              <a:ext uri="{FF2B5EF4-FFF2-40B4-BE49-F238E27FC236}">
                <a16:creationId xmlns:a16="http://schemas.microsoft.com/office/drawing/2014/main" id="{0B01A5F4-4154-240C-4B72-34F9B6AB3D34}"/>
              </a:ext>
            </a:extLst>
          </p:cNvPr>
          <p:cNvSpPr>
            <a:spLocks noGrp="1"/>
          </p:cNvSpPr>
          <p:nvPr>
            <p:ph type="ftr" sz="quarter" idx="3"/>
          </p:nvPr>
        </p:nvSpPr>
        <p:spPr>
          <a:xfrm>
            <a:off x="815413" y="6501341"/>
            <a:ext cx="4680000" cy="180000"/>
          </a:xfrm>
          <a:prstGeom prst="rect">
            <a:avLst/>
          </a:prstGeom>
        </p:spPr>
        <p:txBody>
          <a:bodyPr vert="horz" lIns="0" tIns="0" rIns="0" bIns="0" rtlCol="0" anchor="b" anchorCtr="0">
            <a:noAutofit/>
          </a:bodyPr>
          <a:lstStyle>
            <a:lvl1pPr algn="l">
              <a:defRPr sz="867" b="0" i="0">
                <a:solidFill>
                  <a:schemeClr val="accent5"/>
                </a:solidFill>
                <a:latin typeface="+mn-lt"/>
              </a:defRPr>
            </a:lvl1pPr>
          </a:lstStyle>
          <a:p>
            <a:r>
              <a:rPr lang="en-GB"/>
              <a:t>© 2025 Tokamak Energy  Private and Confidential</a:t>
            </a:r>
          </a:p>
        </p:txBody>
      </p:sp>
      <p:pic>
        <p:nvPicPr>
          <p:cNvPr id="8" name="Picture 7" descr="A group of orange circles&#10;&#10;Description automatically generated">
            <a:extLst>
              <a:ext uri="{FF2B5EF4-FFF2-40B4-BE49-F238E27FC236}">
                <a16:creationId xmlns:a16="http://schemas.microsoft.com/office/drawing/2014/main" id="{B4335890-5E28-349C-8304-A84FD9913211}"/>
              </a:ext>
            </a:extLst>
          </p:cNvPr>
          <p:cNvPicPr>
            <a:picLocks noChangeAspect="1"/>
          </p:cNvPicPr>
          <p:nvPr userDrawn="1"/>
        </p:nvPicPr>
        <p:blipFill>
          <a:blip r:embed="rId6"/>
          <a:stretch>
            <a:fillRect/>
          </a:stretch>
        </p:blipFill>
        <p:spPr>
          <a:xfrm>
            <a:off x="388119" y="6426033"/>
            <a:ext cx="303763" cy="303404"/>
          </a:xfrm>
          <a:prstGeom prst="rect">
            <a:avLst/>
          </a:prstGeom>
        </p:spPr>
      </p:pic>
    </p:spTree>
    <p:extLst>
      <p:ext uri="{BB962C8B-B14F-4D97-AF65-F5344CB8AC3E}">
        <p14:creationId xmlns:p14="http://schemas.microsoft.com/office/powerpoint/2010/main" val="11210727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slide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540000" y="548680"/>
            <a:ext cx="11112000" cy="864096"/>
          </a:xfrm>
        </p:spPr>
        <p:txBody>
          <a:bodyPr anchor="t" anchorCtr="0"/>
          <a:lstStyle>
            <a:lvl1pPr>
              <a:defRPr>
                <a:latin typeface="+mn-lt"/>
              </a:defRPr>
            </a:lvl1pPr>
          </a:lstStyle>
          <a:p>
            <a:r>
              <a:rPr lang="en-GB" noProof="0"/>
              <a:t>Click to edit Master title style</a:t>
            </a:r>
          </a:p>
        </p:txBody>
      </p:sp>
      <p:sp>
        <p:nvSpPr>
          <p:cNvPr id="3" name="Content Placeholder 2"/>
          <p:cNvSpPr>
            <a:spLocks noGrp="1"/>
          </p:cNvSpPr>
          <p:nvPr>
            <p:ph idx="1"/>
          </p:nvPr>
        </p:nvSpPr>
        <p:spPr>
          <a:xfrm>
            <a:off x="540002" y="1508787"/>
            <a:ext cx="11110105" cy="4251213"/>
          </a:xfrm>
        </p:spPr>
        <p:txBody>
          <a:bodyPr anchor="t" anchorCtr="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Slide Number Placeholder 4">
            <a:extLst>
              <a:ext uri="{FF2B5EF4-FFF2-40B4-BE49-F238E27FC236}">
                <a16:creationId xmlns:a16="http://schemas.microsoft.com/office/drawing/2014/main" id="{CA1AA6D4-4A44-227E-E2A2-7C51AE6CE8EC}"/>
              </a:ext>
            </a:extLst>
          </p:cNvPr>
          <p:cNvSpPr>
            <a:spLocks noGrp="1"/>
          </p:cNvSpPr>
          <p:nvPr>
            <p:ph type="sldNum" sz="quarter" idx="12"/>
          </p:nvPr>
        </p:nvSpPr>
        <p:spPr>
          <a:xfrm>
            <a:off x="10930107" y="6514532"/>
            <a:ext cx="720000" cy="180000"/>
          </a:xfrm>
          <a:prstGeom prst="rect">
            <a:avLst/>
          </a:prstGeom>
        </p:spPr>
        <p:txBody>
          <a:bodyPr/>
          <a:lstStyle/>
          <a:p>
            <a:fld id="{0B868178-02AE-42FC-958D-6B8F13B60175}" type="slidenum">
              <a:rPr lang="en-GB" noProof="0" smtClean="0"/>
              <a:pPr/>
              <a:t>‹#›</a:t>
            </a:fld>
            <a:endParaRPr lang="en-GB" noProof="0"/>
          </a:p>
        </p:txBody>
      </p:sp>
      <p:sp>
        <p:nvSpPr>
          <p:cNvPr id="8" name="Footer Placeholder 11">
            <a:extLst>
              <a:ext uri="{FF2B5EF4-FFF2-40B4-BE49-F238E27FC236}">
                <a16:creationId xmlns:a16="http://schemas.microsoft.com/office/drawing/2014/main" id="{2222E851-115B-8158-69C5-35E090DB521B}"/>
              </a:ext>
            </a:extLst>
          </p:cNvPr>
          <p:cNvSpPr>
            <a:spLocks noGrp="1"/>
          </p:cNvSpPr>
          <p:nvPr>
            <p:ph type="ftr" sz="quarter" idx="11"/>
          </p:nvPr>
        </p:nvSpPr>
        <p:spPr>
          <a:xfrm>
            <a:off x="815413" y="6514532"/>
            <a:ext cx="3456384" cy="180000"/>
          </a:xfrm>
        </p:spPr>
        <p:txBody>
          <a:bodyPr/>
          <a:lstStyle/>
          <a:p>
            <a:r>
              <a:rPr lang="en-GB"/>
              <a:t>© 2025 Tokamak Energy  Private and Confidential</a:t>
            </a:r>
          </a:p>
        </p:txBody>
      </p:sp>
    </p:spTree>
    <p:extLst>
      <p:ext uri="{BB962C8B-B14F-4D97-AF65-F5344CB8AC3E}">
        <p14:creationId xmlns:p14="http://schemas.microsoft.com/office/powerpoint/2010/main" val="8634965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tent slide double column">
    <p:spTree>
      <p:nvGrpSpPr>
        <p:cNvPr id="1" name=""/>
        <p:cNvGrpSpPr/>
        <p:nvPr/>
      </p:nvGrpSpPr>
      <p:grpSpPr>
        <a:xfrm>
          <a:off x="0" y="0"/>
          <a:ext cx="0" cy="0"/>
          <a:chOff x="0" y="0"/>
          <a:chExt cx="0" cy="0"/>
        </a:xfrm>
      </p:grpSpPr>
      <p:sp>
        <p:nvSpPr>
          <p:cNvPr id="2" name="Title 1"/>
          <p:cNvSpPr>
            <a:spLocks noGrp="1"/>
          </p:cNvSpPr>
          <p:nvPr>
            <p:ph type="title"/>
          </p:nvPr>
        </p:nvSpPr>
        <p:spPr>
          <a:xfrm>
            <a:off x="540000" y="548680"/>
            <a:ext cx="11112000" cy="864097"/>
          </a:xfrm>
        </p:spPr>
        <p:txBody>
          <a:bodyPr anchor="t" anchorCtr="0"/>
          <a:lstStyle/>
          <a:p>
            <a:r>
              <a:rPr lang="en-GB" noProof="0"/>
              <a:t>Click to edit Master title style</a:t>
            </a:r>
          </a:p>
        </p:txBody>
      </p:sp>
      <p:sp>
        <p:nvSpPr>
          <p:cNvPr id="3" name="Content Placeholder 2"/>
          <p:cNvSpPr>
            <a:spLocks noGrp="1"/>
          </p:cNvSpPr>
          <p:nvPr>
            <p:ph idx="1"/>
          </p:nvPr>
        </p:nvSpPr>
        <p:spPr>
          <a:xfrm>
            <a:off x="540002" y="1508787"/>
            <a:ext cx="5449639" cy="4704523"/>
          </a:xfrm>
        </p:spPr>
        <p:txBody>
          <a:bodyPr anchor="t" anchorCtr="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6" y="1508787"/>
            <a:ext cx="5449888" cy="4704523"/>
          </a:xfrm>
        </p:spPr>
        <p:txBody>
          <a:bodyPr anchor="t" anchorCtr="0"/>
          <a:lstStyle>
            <a:lvl1pPr>
              <a:defRPr/>
            </a:lvl1pPr>
          </a:lstStyle>
          <a:p>
            <a:pPr lvl="0"/>
            <a:r>
              <a:rPr lang="en-US"/>
              <a:t>Click on icon to insert image/chart/graphic</a:t>
            </a:r>
            <a:endParaRPr lang="en-GB"/>
          </a:p>
        </p:txBody>
      </p:sp>
      <p:sp>
        <p:nvSpPr>
          <p:cNvPr id="4" name="Footer Placeholder 11">
            <a:extLst>
              <a:ext uri="{FF2B5EF4-FFF2-40B4-BE49-F238E27FC236}">
                <a16:creationId xmlns:a16="http://schemas.microsoft.com/office/drawing/2014/main" id="{B9F040DF-D3AF-F4C5-3D40-954747448D92}"/>
              </a:ext>
            </a:extLst>
          </p:cNvPr>
          <p:cNvSpPr>
            <a:spLocks noGrp="1"/>
          </p:cNvSpPr>
          <p:nvPr>
            <p:ph type="ftr" sz="quarter" idx="11"/>
          </p:nvPr>
        </p:nvSpPr>
        <p:spPr>
          <a:xfrm>
            <a:off x="815413" y="6514532"/>
            <a:ext cx="4032448" cy="180000"/>
          </a:xfrm>
        </p:spPr>
        <p:txBody>
          <a:bodyPr/>
          <a:lstStyle/>
          <a:p>
            <a:r>
              <a:rPr lang="en-GB"/>
              <a:t>© 2025 Tokamak Energy  Private and Confidential</a:t>
            </a:r>
          </a:p>
        </p:txBody>
      </p:sp>
      <p:sp>
        <p:nvSpPr>
          <p:cNvPr id="5" name="Slide Number Placeholder 4">
            <a:extLst>
              <a:ext uri="{FF2B5EF4-FFF2-40B4-BE49-F238E27FC236}">
                <a16:creationId xmlns:a16="http://schemas.microsoft.com/office/drawing/2014/main" id="{572C17AE-F33E-BD08-0909-55AC52C0141C}"/>
              </a:ext>
            </a:extLst>
          </p:cNvPr>
          <p:cNvSpPr>
            <a:spLocks noGrp="1"/>
          </p:cNvSpPr>
          <p:nvPr>
            <p:ph type="sldNum" sz="quarter" idx="12"/>
          </p:nvPr>
        </p:nvSpPr>
        <p:spPr>
          <a:xfrm>
            <a:off x="10930107" y="6514532"/>
            <a:ext cx="720000" cy="180000"/>
          </a:xfrm>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114630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slide single column + subtitle">
    <p:spTree>
      <p:nvGrpSpPr>
        <p:cNvPr id="1" name=""/>
        <p:cNvGrpSpPr/>
        <p:nvPr/>
      </p:nvGrpSpPr>
      <p:grpSpPr>
        <a:xfrm>
          <a:off x="0" y="0"/>
          <a:ext cx="0" cy="0"/>
          <a:chOff x="0" y="0"/>
          <a:chExt cx="0" cy="0"/>
        </a:xfrm>
      </p:grpSpPr>
      <p:sp>
        <p:nvSpPr>
          <p:cNvPr id="2" name="Title 1"/>
          <p:cNvSpPr>
            <a:spLocks noGrp="1"/>
          </p:cNvSpPr>
          <p:nvPr>
            <p:ph type="title"/>
          </p:nvPr>
        </p:nvSpPr>
        <p:spPr>
          <a:xfrm>
            <a:off x="540000" y="548680"/>
            <a:ext cx="11112000" cy="864097"/>
          </a:xfrm>
        </p:spPr>
        <p:txBody>
          <a:bodyPr anchor="t" anchorCtr="0"/>
          <a:lstStyle/>
          <a:p>
            <a:r>
              <a:rPr lang="en-GB" noProof="0"/>
              <a:t>Click to edit Master title style</a:t>
            </a:r>
          </a:p>
        </p:txBody>
      </p:sp>
      <p:sp>
        <p:nvSpPr>
          <p:cNvPr id="3" name="Content Placeholder 2"/>
          <p:cNvSpPr>
            <a:spLocks noGrp="1"/>
          </p:cNvSpPr>
          <p:nvPr>
            <p:ph idx="1"/>
          </p:nvPr>
        </p:nvSpPr>
        <p:spPr>
          <a:xfrm>
            <a:off x="540002" y="1988840"/>
            <a:ext cx="5449639" cy="3972461"/>
          </a:xfrm>
        </p:spPr>
        <p:txBody>
          <a:bodyPr anchor="t" anchorCtr="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1491527"/>
            <a:ext cx="11113200" cy="288000"/>
          </a:xfrm>
        </p:spPr>
        <p:txBody>
          <a:bodyPr/>
          <a:lstStyle>
            <a:lvl1pPr>
              <a:lnSpc>
                <a:spcPct val="85000"/>
              </a:lnSpc>
              <a:spcAft>
                <a:spcPts val="0"/>
              </a:spcAft>
              <a:defRPr sz="1867">
                <a:solidFill>
                  <a:schemeClr val="tx2"/>
                </a:solidFill>
                <a:latin typeface="+mj-lt"/>
              </a:defRPr>
            </a:lvl1pPr>
          </a:lstStyle>
          <a:p>
            <a:pPr lvl="0"/>
            <a:r>
              <a:rPr lang="en-GB"/>
              <a:t>Click to edit Master text styles</a:t>
            </a:r>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6" y="1988840"/>
            <a:ext cx="5449888" cy="3972461"/>
          </a:xfrm>
        </p:spPr>
        <p:txBody>
          <a:bodyPr anchor="t" anchorCtr="0"/>
          <a:lstStyle>
            <a:lvl1pPr>
              <a:defRPr/>
            </a:lvl1pPr>
          </a:lstStyle>
          <a:p>
            <a:pPr lvl="0"/>
            <a:r>
              <a:rPr lang="en-US"/>
              <a:t>Click on icon to insert image/chart/graphic</a:t>
            </a:r>
            <a:endParaRPr lang="en-GB"/>
          </a:p>
        </p:txBody>
      </p:sp>
      <p:sp>
        <p:nvSpPr>
          <p:cNvPr id="4" name="Footer Placeholder 11">
            <a:extLst>
              <a:ext uri="{FF2B5EF4-FFF2-40B4-BE49-F238E27FC236}">
                <a16:creationId xmlns:a16="http://schemas.microsoft.com/office/drawing/2014/main" id="{64ED2171-35A0-D1FD-82D7-50611A1F29FD}"/>
              </a:ext>
            </a:extLst>
          </p:cNvPr>
          <p:cNvSpPr>
            <a:spLocks noGrp="1"/>
          </p:cNvSpPr>
          <p:nvPr>
            <p:ph type="ftr" sz="quarter" idx="11"/>
          </p:nvPr>
        </p:nvSpPr>
        <p:spPr>
          <a:xfrm>
            <a:off x="815413" y="6514532"/>
            <a:ext cx="3456384" cy="180000"/>
          </a:xfrm>
        </p:spPr>
        <p:txBody>
          <a:bodyPr/>
          <a:lstStyle/>
          <a:p>
            <a:r>
              <a:rPr lang="en-GB"/>
              <a:t>© 2025 Tokamak Energy  Private and Confidential</a:t>
            </a:r>
          </a:p>
        </p:txBody>
      </p:sp>
      <p:sp>
        <p:nvSpPr>
          <p:cNvPr id="5" name="Slide Number Placeholder 4">
            <a:extLst>
              <a:ext uri="{FF2B5EF4-FFF2-40B4-BE49-F238E27FC236}">
                <a16:creationId xmlns:a16="http://schemas.microsoft.com/office/drawing/2014/main" id="{7A2467ED-29AB-6CD4-EE1A-813851097B53}"/>
              </a:ext>
            </a:extLst>
          </p:cNvPr>
          <p:cNvSpPr>
            <a:spLocks noGrp="1"/>
          </p:cNvSpPr>
          <p:nvPr>
            <p:ph type="sldNum" sz="quarter" idx="12"/>
          </p:nvPr>
        </p:nvSpPr>
        <p:spPr>
          <a:xfrm>
            <a:off x="10930107" y="6514532"/>
            <a:ext cx="720000" cy="180000"/>
          </a:xfrm>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37733563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55855DC-D03A-EDD1-86F9-8EFF81A1291A}"/>
              </a:ext>
            </a:extLst>
          </p:cNvPr>
          <p:cNvSpPr>
            <a:spLocks noGrp="1"/>
          </p:cNvSpPr>
          <p:nvPr>
            <p:ph type="sldNum" sz="quarter" idx="12"/>
          </p:nvPr>
        </p:nvSpPr>
        <p:spPr>
          <a:xfrm>
            <a:off x="10930107" y="6514532"/>
            <a:ext cx="720000" cy="180000"/>
          </a:xfrm>
        </p:spPr>
        <p:txBody>
          <a:bodyPr/>
          <a:lstStyle>
            <a:lvl1pPr>
              <a:defRPr sz="867" b="0">
                <a:latin typeface="+mn-lt"/>
              </a:defRPr>
            </a:lvl1pPr>
          </a:lstStyle>
          <a:p>
            <a:fld id="{0B868178-02AE-42FC-958D-6B8F13B60175}" type="slidenum">
              <a:rPr lang="en-GB" smtClean="0"/>
              <a:pPr/>
              <a:t>‹#›</a:t>
            </a:fld>
            <a:endParaRPr lang="en-GB"/>
          </a:p>
        </p:txBody>
      </p:sp>
      <p:sp>
        <p:nvSpPr>
          <p:cNvPr id="4" name="Footer Placeholder 11">
            <a:extLst>
              <a:ext uri="{FF2B5EF4-FFF2-40B4-BE49-F238E27FC236}">
                <a16:creationId xmlns:a16="http://schemas.microsoft.com/office/drawing/2014/main" id="{0CB578AE-BB2C-D01B-60ED-B34E65B7697E}"/>
              </a:ext>
            </a:extLst>
          </p:cNvPr>
          <p:cNvSpPr>
            <a:spLocks noGrp="1"/>
          </p:cNvSpPr>
          <p:nvPr>
            <p:ph type="ftr" sz="quarter" idx="11"/>
          </p:nvPr>
        </p:nvSpPr>
        <p:spPr>
          <a:xfrm>
            <a:off x="815413" y="6514532"/>
            <a:ext cx="3456384" cy="180000"/>
          </a:xfrm>
        </p:spPr>
        <p:txBody>
          <a:bodyPr/>
          <a:lstStyle/>
          <a:p>
            <a:r>
              <a:rPr lang="en-GB"/>
              <a:t>© 2025 Tokamak Energy  Private and Confidential</a:t>
            </a:r>
          </a:p>
        </p:txBody>
      </p:sp>
    </p:spTree>
    <p:extLst>
      <p:ext uri="{BB962C8B-B14F-4D97-AF65-F5344CB8AC3E}">
        <p14:creationId xmlns:p14="http://schemas.microsoft.com/office/powerpoint/2010/main" val="1823276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77472177-2F26-4282-9B6A-CCBE06428D82}"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274B5914-65A1-6DB2-ED75-9E97F077F5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2394123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3885BC7E-DA73-4B6D-9905-E86711F2ECE5}"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EAC6F5D2-3920-2E54-6DD8-F6C75FDB1D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429050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CEB77409-2508-407B-A620-9A1707553485}"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00F531E5-46C0-43F7-F302-C165FC359D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968617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9EEF6011-376C-4568-ACD7-3C9717085B16}"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B402C59E-1D2A-4CC0-9EB7-6988067DC1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707942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64436AAC-AB32-4EF1-B114-891EE46745F7}" type="datetime1">
              <a:rPr lang="en-GB" noProof="0" smtClean="0"/>
              <a:t>09/06/2025</a:t>
            </a:fld>
            <a:endParaRPr lang="en-GB" noProof="0"/>
          </a:p>
        </p:txBody>
      </p:sp>
      <p:sp>
        <p:nvSpPr>
          <p:cNvPr id="4" name="Footer Placeholder 3"/>
          <p:cNvSpPr>
            <a:spLocks noGrp="1"/>
          </p:cNvSpPr>
          <p:nvPr>
            <p:ph type="ftr" sz="quarter" idx="11"/>
          </p:nvPr>
        </p:nvSpPr>
        <p:spPr/>
        <p:txBody>
          <a:bodyPr/>
          <a:lstStyle/>
          <a:p>
            <a:r>
              <a:rPr lang="en-GB" noProof="0"/>
              <a:t>© 2022 Tokamak Energy  Private and Confidential</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939284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2E5812-EA07-4F57-8140-ACFC7D72518A}" type="datetime1">
              <a:rPr lang="en-GB" noProof="0" smtClean="0"/>
              <a:t>09/06/2025</a:t>
            </a:fld>
            <a:endParaRPr lang="en-GB" noProof="0"/>
          </a:p>
        </p:txBody>
      </p:sp>
      <p:sp>
        <p:nvSpPr>
          <p:cNvPr id="3" name="Footer Placeholder 2"/>
          <p:cNvSpPr>
            <a:spLocks noGrp="1"/>
          </p:cNvSpPr>
          <p:nvPr>
            <p:ph type="ftr" sz="quarter" idx="11"/>
          </p:nvPr>
        </p:nvSpPr>
        <p:spPr/>
        <p:txBody>
          <a:bodyPr/>
          <a:lstStyle/>
          <a:p>
            <a:r>
              <a:rPr lang="en-GB" noProof="0"/>
              <a:t>© 2022 Tokamak Energy  Private and Confidential</a:t>
            </a:r>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653454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9D47DF71-DDAC-47E7-972E-41B3593F9266}"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E187868D-1638-3AA8-226A-6A7E84AE73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83861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chemeClr val="bg1"/>
                </a:solidFill>
                <a:latin typeface="Gotham Rounded"/>
                <a:cs typeface="Gotham Rounde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366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D399163C-4727-422C-B672-ADB4F8DD029F}"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363730A0-9161-5E75-E630-B4E4203108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459975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6E4DB31E-C040-48D3-B4E6-1567A8BFD88E}"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7D768794-5946-E79F-8152-6BB7FE8376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469501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D2BDA42F-1B5B-4663-8913-F1038CB1823A}"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4C0ACE74-E148-F4F0-681D-824A0CC42F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121623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378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322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with headings">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530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grpSp>
        <p:nvGrpSpPr>
          <p:cNvPr id="12" name="Group 11">
            <a:extLst>
              <a:ext uri="{FF2B5EF4-FFF2-40B4-BE49-F238E27FC236}">
                <a16:creationId xmlns:a16="http://schemas.microsoft.com/office/drawing/2014/main" id="{3CA69B23-4A0F-0D0D-790A-749DA608DFFB}"/>
              </a:ext>
            </a:extLst>
          </p:cNvPr>
          <p:cNvGrpSpPr/>
          <p:nvPr userDrawn="1"/>
        </p:nvGrpSpPr>
        <p:grpSpPr>
          <a:xfrm>
            <a:off x="533373" y="539998"/>
            <a:ext cx="3443244" cy="828827"/>
            <a:chOff x="533373" y="539998"/>
            <a:chExt cx="3443244" cy="828827"/>
          </a:xfrm>
        </p:grpSpPr>
        <p:pic>
          <p:nvPicPr>
            <p:cNvPr id="6" name="Graphic 5">
              <a:extLst>
                <a:ext uri="{FF2B5EF4-FFF2-40B4-BE49-F238E27FC236}">
                  <a16:creationId xmlns:a16="http://schemas.microsoft.com/office/drawing/2014/main" id="{1766FDC9-BC78-7DF4-C97F-9C04BC7065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373" y="963444"/>
              <a:ext cx="3128316" cy="405381"/>
            </a:xfrm>
            <a:prstGeom prst="rect">
              <a:avLst/>
            </a:prstGeom>
          </p:spPr>
        </p:pic>
        <p:pic>
          <p:nvPicPr>
            <p:cNvPr id="10" name="Picture 9">
              <a:extLst>
                <a:ext uri="{FF2B5EF4-FFF2-40B4-BE49-F238E27FC236}">
                  <a16:creationId xmlns:a16="http://schemas.microsoft.com/office/drawing/2014/main" id="{0D6FAD81-84A7-6177-DE36-90328ECAA6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61817" y="539998"/>
              <a:ext cx="514800" cy="514800"/>
            </a:xfrm>
            <a:prstGeom prst="rect">
              <a:avLst/>
            </a:prstGeom>
          </p:spPr>
        </p:pic>
      </p:grpSp>
    </p:spTree>
    <p:extLst>
      <p:ext uri="{BB962C8B-B14F-4D97-AF65-F5344CB8AC3E}">
        <p14:creationId xmlns:p14="http://schemas.microsoft.com/office/powerpoint/2010/main" val="1416164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DE8ADE5E-A583-4398-B86B-A7EB47FD24EF}"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331672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65A99E0B-1136-4B40-93F8-B3EC66303974}"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389006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7844401F-63D1-462D-9BB2-780AC8A30602}"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973690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chemeClr val="bg1"/>
                </a:solidFill>
                <a:latin typeface="Gotham Rounded"/>
                <a:cs typeface="Gotham Rounde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35530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B0657619-127D-482D-B22F-BE60D4C88F29}"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2361907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8F34543E-AC7F-4E14-9FA7-EDE5A0D6B279}"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1933518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493E6B9B-C3A7-4688-87C5-C2BAE731397C}" type="datetime1">
              <a:rPr lang="en-GB" noProof="0" smtClean="0"/>
              <a:t>09/06/2025</a:t>
            </a:fld>
            <a:endParaRPr lang="en-GB" noProof="0"/>
          </a:p>
        </p:txBody>
      </p:sp>
      <p:sp>
        <p:nvSpPr>
          <p:cNvPr id="5" name="Footer Placeholder 4"/>
          <p:cNvSpPr>
            <a:spLocks noGrp="1"/>
          </p:cNvSpPr>
          <p:nvPr>
            <p:ph type="ftr" sz="quarter" idx="11"/>
          </p:nvPr>
        </p:nvSpPr>
        <p:spPr/>
        <p:txBody>
          <a:bodyPr/>
          <a:lstStyle/>
          <a:p>
            <a:r>
              <a:rPr lang="en-GB"/>
              <a:t>© 2022 Tokamak Energy  Private and Confidential</a:t>
            </a:r>
            <a:endParaRPr lang="en-GB" noProof="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3242417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E2AA7E92-D5EF-43BB-8675-114BE02C18D2}"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30692799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E36834AC-294D-49E7-B68C-4189363F3677}"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9" name="Picture 9">
            <a:extLst>
              <a:ext uri="{FF2B5EF4-FFF2-40B4-BE49-F238E27FC236}">
                <a16:creationId xmlns:a16="http://schemas.microsoft.com/office/drawing/2014/main" id="{E4F2ECD9-0BE0-7C95-1CAF-C8AFDB341D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2617476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6D71BA2D-4E56-4895-9373-17C8EF6C3D00}"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2022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606923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56486048-20AE-456F-8283-D1958EB34730}"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2022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a:t>Click on icon to insert image/chart/graphic</a:t>
            </a:r>
            <a:endParaRPr lang="en-GB"/>
          </a:p>
        </p:txBody>
      </p:sp>
    </p:spTree>
    <p:extLst>
      <p:ext uri="{BB962C8B-B14F-4D97-AF65-F5344CB8AC3E}">
        <p14:creationId xmlns:p14="http://schemas.microsoft.com/office/powerpoint/2010/main" val="3905447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DA07BEBC-9250-4D9E-AE8D-0682DE0DCD7A}"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4" name="Picture 9">
            <a:extLst>
              <a:ext uri="{FF2B5EF4-FFF2-40B4-BE49-F238E27FC236}">
                <a16:creationId xmlns:a16="http://schemas.microsoft.com/office/drawing/2014/main" id="{E3778E13-51D2-71AA-D2B2-A715672296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356447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14226F0D-D032-4567-B4C7-65BA85289D1F}"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4" name="Picture 9">
            <a:extLst>
              <a:ext uri="{FF2B5EF4-FFF2-40B4-BE49-F238E27FC236}">
                <a16:creationId xmlns:a16="http://schemas.microsoft.com/office/drawing/2014/main" id="{E85E517A-A1B9-8915-730D-6ABD807A2C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114625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71C37DFD-D36C-4471-AE81-17D11808E2FB}"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a:t>© 2022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92992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0528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D45E013D-7AD5-49EF-913E-7AD8FFDD4D32}"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a:t>© 2022 Tokamak Energy  Private and Confidential</a:t>
            </a:r>
            <a:endParaRPr lang="en-GB" noProof="0"/>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538960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884E57AF-7846-44C6-B6C9-BF13A97D4AB4}"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274B5914-65A1-6DB2-ED75-9E97F077F5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2117790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7BD539B9-8472-45AC-BF6B-B3A849AAD3A3}"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EAC6F5D2-3920-2E54-6DD8-F6C75FDB1D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4043341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A30DF625-8A31-48E5-AC79-AE056032D003}"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00F531E5-46C0-43F7-F302-C165FC359D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224507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DBEB0E26-F1F4-4979-96B8-236882ABA643}"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B402C59E-1D2A-4CC0-9EB7-6988067DC1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423622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D28A8603-1E6F-48FA-AC92-CA828C1FC57C}" type="datetime1">
              <a:rPr lang="en-GB" noProof="0" smtClean="0"/>
              <a:t>09/06/2025</a:t>
            </a:fld>
            <a:endParaRPr lang="en-GB" noProof="0"/>
          </a:p>
        </p:txBody>
      </p:sp>
      <p:sp>
        <p:nvSpPr>
          <p:cNvPr id="4" name="Footer Placeholder 3"/>
          <p:cNvSpPr>
            <a:spLocks noGrp="1"/>
          </p:cNvSpPr>
          <p:nvPr>
            <p:ph type="ftr" sz="quarter" idx="11"/>
          </p:nvPr>
        </p:nvSpPr>
        <p:spPr/>
        <p:txBody>
          <a:bodyPr/>
          <a:lstStyle/>
          <a:p>
            <a:r>
              <a:rPr lang="en-GB"/>
              <a:t>© 2022 Tokamak Energy  Private and Confidential</a:t>
            </a:r>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506267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22B94-CC07-4DC4-A671-6E63E321C038}" type="datetime1">
              <a:rPr lang="en-GB" noProof="0" smtClean="0"/>
              <a:t>09/06/2025</a:t>
            </a:fld>
            <a:endParaRPr lang="en-GB" noProof="0"/>
          </a:p>
        </p:txBody>
      </p:sp>
      <p:sp>
        <p:nvSpPr>
          <p:cNvPr id="3" name="Footer Placeholder 2"/>
          <p:cNvSpPr>
            <a:spLocks noGrp="1"/>
          </p:cNvSpPr>
          <p:nvPr>
            <p:ph type="ftr" sz="quarter" idx="11"/>
          </p:nvPr>
        </p:nvSpPr>
        <p:spPr/>
        <p:txBody>
          <a:bodyPr/>
          <a:lstStyle/>
          <a:p>
            <a:r>
              <a:rPr lang="en-GB"/>
              <a:t>© 2022 Tokamak Energy  Private and Confidential</a:t>
            </a:r>
            <a:endParaRPr lang="en-GB" noProof="0"/>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739660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A04E9C30-5C24-48A9-9BDD-62C22ACEF38F}"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E187868D-1638-3AA8-226A-6A7E84AE73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3531061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BC616C89-0F95-4EF0-9D29-A5CC1ADCCAE4}"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363730A0-9161-5E75-E630-B4E4203108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2054957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F0C3D831-0D4A-4F4B-B02E-063B3EBFFC5D}"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8" name="Picture 9">
            <a:extLst>
              <a:ext uri="{FF2B5EF4-FFF2-40B4-BE49-F238E27FC236}">
                <a16:creationId xmlns:a16="http://schemas.microsoft.com/office/drawing/2014/main" id="{7D768794-5946-E79F-8152-6BB7FE8376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935803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dark backgroun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62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522EAC0-1E3D-4E03-BC96-18FEB74279DD}"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5" name="Picture 9">
            <a:extLst>
              <a:ext uri="{FF2B5EF4-FFF2-40B4-BE49-F238E27FC236}">
                <a16:creationId xmlns:a16="http://schemas.microsoft.com/office/drawing/2014/main" id="{4C0ACE74-E148-F4F0-681D-824A0CC42F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9902807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7F4B-8DB0-4C7D-9535-9B1AD5765D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8E2044-5FD2-4140-AD2E-83FC15226829}"/>
              </a:ext>
            </a:extLst>
          </p:cNvPr>
          <p:cNvSpPr>
            <a:spLocks noGrp="1"/>
          </p:cNvSpPr>
          <p:nvPr>
            <p:ph type="dt" sz="half" idx="10"/>
          </p:nvPr>
        </p:nvSpPr>
        <p:spPr>
          <a:xfrm>
            <a:off x="838200" y="6356350"/>
            <a:ext cx="2743200" cy="365125"/>
          </a:xfrm>
          <a:prstGeom prst="rect">
            <a:avLst/>
          </a:prstGeom>
        </p:spPr>
        <p:txBody>
          <a:bodyPr/>
          <a:lstStyle/>
          <a:p>
            <a:fld id="{1C33EF9D-9174-4E8D-9639-1FDE38D836E1}" type="datetime1">
              <a:rPr lang="en-GB" smtClean="0"/>
              <a:t>09/06/2025</a:t>
            </a:fld>
            <a:endParaRPr lang="en-GB"/>
          </a:p>
        </p:txBody>
      </p:sp>
      <p:sp>
        <p:nvSpPr>
          <p:cNvPr id="4" name="Footer Placeholder 3">
            <a:extLst>
              <a:ext uri="{FF2B5EF4-FFF2-40B4-BE49-F238E27FC236}">
                <a16:creationId xmlns:a16="http://schemas.microsoft.com/office/drawing/2014/main" id="{42A3E2F2-E201-4DF0-82BE-8E4320752E2D}"/>
              </a:ext>
            </a:extLst>
          </p:cNvPr>
          <p:cNvSpPr>
            <a:spLocks noGrp="1"/>
          </p:cNvSpPr>
          <p:nvPr>
            <p:ph type="ftr" sz="quarter" idx="11"/>
          </p:nvPr>
        </p:nvSpPr>
        <p:spPr/>
        <p:txBody>
          <a:bodyPr/>
          <a:lstStyle/>
          <a:p>
            <a:r>
              <a:rPr lang="en-GB"/>
              <a:t>© 2022 Tokamak Energy  Private and Confidential</a:t>
            </a:r>
          </a:p>
        </p:txBody>
      </p:sp>
      <p:sp>
        <p:nvSpPr>
          <p:cNvPr id="5" name="Slide Number Placeholder 4">
            <a:extLst>
              <a:ext uri="{FF2B5EF4-FFF2-40B4-BE49-F238E27FC236}">
                <a16:creationId xmlns:a16="http://schemas.microsoft.com/office/drawing/2014/main" id="{E8437295-8B7A-43AB-BF55-8B7F049A3511}"/>
              </a:ext>
            </a:extLst>
          </p:cNvPr>
          <p:cNvSpPr>
            <a:spLocks noGrp="1"/>
          </p:cNvSpPr>
          <p:nvPr>
            <p:ph type="sldNum" sz="quarter" idx="12"/>
          </p:nvPr>
        </p:nvSpPr>
        <p:spPr/>
        <p:txBody>
          <a:bodyPr/>
          <a:lstStyle/>
          <a:p>
            <a:fld id="{799358B7-9818-4834-B54B-FEDFB401ED95}" type="slidenum">
              <a:rPr lang="en-GB" smtClean="0"/>
              <a:t>‹#›</a:t>
            </a:fld>
            <a:endParaRPr lang="en-GB"/>
          </a:p>
        </p:txBody>
      </p:sp>
    </p:spTree>
    <p:extLst>
      <p:ext uri="{BB962C8B-B14F-4D97-AF65-F5344CB8AC3E}">
        <p14:creationId xmlns:p14="http://schemas.microsoft.com/office/powerpoint/2010/main" val="2024281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DA3CED2-D365-8B6D-4628-CF018BBF20D8}"/>
              </a:ext>
            </a:extLst>
          </p:cNvPr>
          <p:cNvPicPr>
            <a:picLocks noChangeAspect="1"/>
          </p:cNvPicPr>
          <p:nvPr userDrawn="1"/>
        </p:nvPicPr>
        <p:blipFill>
          <a:blip r:embed="rId2"/>
          <a:stretch>
            <a:fillRect/>
          </a:stretch>
        </p:blipFill>
        <p:spPr>
          <a:xfrm>
            <a:off x="541859" y="536997"/>
            <a:ext cx="3433030" cy="831126"/>
          </a:xfrm>
          <a:prstGeom prst="rect">
            <a:avLst/>
          </a:prstGeom>
        </p:spPr>
      </p:pic>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2370533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F074E804-5CDC-6F53-C24D-5C6296AFE7D0}"/>
              </a:ext>
            </a:extLst>
          </p:cNvPr>
          <p:cNvPicPr>
            <a:picLocks noChangeAspect="1"/>
          </p:cNvPicPr>
          <p:nvPr userDrawn="1"/>
        </p:nvPicPr>
        <p:blipFill>
          <a:blip r:embed="rId3"/>
          <a:stretch>
            <a:fillRect/>
          </a:stretch>
        </p:blipFill>
        <p:spPr>
          <a:xfrm>
            <a:off x="540000" y="6318000"/>
            <a:ext cx="288000" cy="28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268E0013-9F29-40ED-8A36-E304C188B0C1}" type="datetime1">
              <a:rPr lang="en-GB" smtClean="0"/>
              <a:t>09/06/2025</a:t>
            </a:fld>
            <a:endParaRPr lang="en-GB"/>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2">
            <a:extLst>
              <a:ext uri="{FF2B5EF4-FFF2-40B4-BE49-F238E27FC236}">
                <a16:creationId xmlns:a16="http://schemas.microsoft.com/office/drawing/2014/main" id="{B7BC3B03-E8D3-9B8C-6901-083769E384C1}"/>
              </a:ext>
            </a:extLst>
          </p:cNvPr>
          <p:cNvPicPr>
            <a:picLocks noChangeAspect="1"/>
          </p:cNvPicPr>
          <p:nvPr userDrawn="1"/>
        </p:nvPicPr>
        <p:blipFill>
          <a:blip r:embed="rId4"/>
          <a:stretch>
            <a:fillRect/>
          </a:stretch>
        </p:blipFill>
        <p:spPr>
          <a:xfrm>
            <a:off x="962805" y="6318000"/>
            <a:ext cx="4749196" cy="243861"/>
          </a:xfrm>
          <a:prstGeom prst="rect">
            <a:avLst/>
          </a:prstGeom>
        </p:spPr>
      </p:pic>
    </p:spTree>
    <p:extLst>
      <p:ext uri="{BB962C8B-B14F-4D97-AF65-F5344CB8AC3E}">
        <p14:creationId xmlns:p14="http://schemas.microsoft.com/office/powerpoint/2010/main" val="9713825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3555F965-BFA6-4E6A-9A71-F9FB1F162522}" type="datetime1">
              <a:rPr lang="en-GB" smtClean="0"/>
              <a:t>09/06/2025</a:t>
            </a:fld>
            <a:endParaRPr lang="en-GB"/>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12C91CA8-50D5-74EF-A7C9-74CCC398B31A}"/>
              </a:ext>
            </a:extLst>
          </p:cNvPr>
          <p:cNvPicPr>
            <a:picLocks noChangeAspect="1"/>
          </p:cNvPicPr>
          <p:nvPr userDrawn="1"/>
        </p:nvPicPr>
        <p:blipFill>
          <a:blip r:embed="rId3"/>
          <a:stretch>
            <a:fillRect/>
          </a:stretch>
        </p:blipFill>
        <p:spPr>
          <a:xfrm>
            <a:off x="540000" y="6318000"/>
            <a:ext cx="288000" cy="288000"/>
          </a:xfrm>
          <a:prstGeom prst="rect">
            <a:avLst/>
          </a:prstGeom>
        </p:spPr>
      </p:pic>
      <p:pic>
        <p:nvPicPr>
          <p:cNvPr id="3" name="Picture 2">
            <a:extLst>
              <a:ext uri="{FF2B5EF4-FFF2-40B4-BE49-F238E27FC236}">
                <a16:creationId xmlns:a16="http://schemas.microsoft.com/office/drawing/2014/main" id="{DDE49CC9-241F-E3D3-4F92-C689D875E85C}"/>
              </a:ext>
            </a:extLst>
          </p:cNvPr>
          <p:cNvPicPr>
            <a:picLocks noChangeAspect="1"/>
          </p:cNvPicPr>
          <p:nvPr userDrawn="1"/>
        </p:nvPicPr>
        <p:blipFill>
          <a:blip r:embed="rId4"/>
          <a:stretch>
            <a:fillRect/>
          </a:stretch>
        </p:blipFill>
        <p:spPr>
          <a:xfrm>
            <a:off x="962805" y="6340069"/>
            <a:ext cx="4749196" cy="243861"/>
          </a:xfrm>
          <a:prstGeom prst="rect">
            <a:avLst/>
          </a:prstGeom>
        </p:spPr>
      </p:pic>
    </p:spTree>
    <p:extLst>
      <p:ext uri="{BB962C8B-B14F-4D97-AF65-F5344CB8AC3E}">
        <p14:creationId xmlns:p14="http://schemas.microsoft.com/office/powerpoint/2010/main" val="2172350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1CE2E070-0546-4C7B-88E4-FF0B563534DD}"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824BFA29-4D2B-4F00-B9D4-7D0CFC617B1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4082346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61D95C91-8296-4AAE-B091-4EA07EAEE3A8}"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2462CEC4-CCB3-1459-A1A0-B9B80096AD0C}"/>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457204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6" name="Date Placeholder 5">
            <a:extLst>
              <a:ext uri="{FF2B5EF4-FFF2-40B4-BE49-F238E27FC236}">
                <a16:creationId xmlns:a16="http://schemas.microsoft.com/office/drawing/2014/main" id="{6CF2E629-A904-E63C-4F04-F90761F8C582}"/>
              </a:ext>
            </a:extLst>
          </p:cNvPr>
          <p:cNvSpPr>
            <a:spLocks noGrp="1"/>
          </p:cNvSpPr>
          <p:nvPr>
            <p:ph type="dt" sz="half" idx="10"/>
          </p:nvPr>
        </p:nvSpPr>
        <p:spPr/>
        <p:txBody>
          <a:bodyPr/>
          <a:lstStyle/>
          <a:p>
            <a:fld id="{664BDED2-2540-4AA4-95D4-370E9E88F374}" type="datetime1">
              <a:rPr lang="en-GB" smtClean="0"/>
              <a:t>09/06/2025</a:t>
            </a:fld>
            <a:endParaRPr lang="en-GB"/>
          </a:p>
        </p:txBody>
      </p:sp>
      <p:sp>
        <p:nvSpPr>
          <p:cNvPr id="9" name="Footer Placeholder 8">
            <a:extLst>
              <a:ext uri="{FF2B5EF4-FFF2-40B4-BE49-F238E27FC236}">
                <a16:creationId xmlns:a16="http://schemas.microsoft.com/office/drawing/2014/main" id="{FAFAB36C-0591-7201-9F3C-248816F454F2}"/>
              </a:ext>
            </a:extLst>
          </p:cNvPr>
          <p:cNvSpPr>
            <a:spLocks noGrp="1"/>
          </p:cNvSpPr>
          <p:nvPr>
            <p:ph type="ftr" sz="quarter" idx="11"/>
          </p:nvPr>
        </p:nvSpPr>
        <p:spPr/>
        <p:txBody>
          <a:bodyPr/>
          <a:lstStyle/>
          <a:p>
            <a:r>
              <a:rPr lang="en-GB"/>
              <a:t>© 2022 Tokamak Energy  Private and Confidential</a:t>
            </a:r>
          </a:p>
        </p:txBody>
      </p:sp>
      <p:sp>
        <p:nvSpPr>
          <p:cNvPr id="11" name="Slide Number Placeholder 10">
            <a:extLst>
              <a:ext uri="{FF2B5EF4-FFF2-40B4-BE49-F238E27FC236}">
                <a16:creationId xmlns:a16="http://schemas.microsoft.com/office/drawing/2014/main" id="{370BBC57-6C5B-0D84-EDDA-27E924A4FC1D}"/>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37310837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B4043FFD-7255-43C2-8D37-7F5FDF32F7BA}" type="datetime1">
              <a:rPr lang="en-GB" noProof="0" smtClean="0"/>
              <a:t>09/06/2025</a:t>
            </a:fld>
            <a:endParaRPr lang="en-GB" noProof="0"/>
          </a:p>
        </p:txBody>
      </p:sp>
      <p:sp>
        <p:nvSpPr>
          <p:cNvPr id="5" name="Footer Placeholder 4"/>
          <p:cNvSpPr>
            <a:spLocks noGrp="1"/>
          </p:cNvSpPr>
          <p:nvPr>
            <p:ph type="ftr" sz="quarter" idx="11"/>
          </p:nvPr>
        </p:nvSpPr>
        <p:spPr/>
        <p:txBody>
          <a:bodyPr/>
          <a:lstStyle/>
          <a:p>
            <a:r>
              <a:rPr lang="en-GB"/>
              <a:t>© 2022 Tokamak Energy  Private and Confidential</a:t>
            </a:r>
            <a:endParaRPr lang="en-GB" noProof="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9765865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0055E9D6-3BD8-4EE0-9B9F-641EF11E942E}"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2215542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48A117CC-53A8-49EB-95E6-A6A209D9DCA4}"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2024 Tokamak Energy  </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35940894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915E65D6-E7A9-4653-9036-08071A4AC368}"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4" name="Picture 3" descr="Background pattern&#10;&#10;Description automatically generated">
            <a:extLst>
              <a:ext uri="{FF2B5EF4-FFF2-40B4-BE49-F238E27FC236}">
                <a16:creationId xmlns:a16="http://schemas.microsoft.com/office/drawing/2014/main" id="{7D80805A-3799-FE47-80BD-90FA4A4339C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6526867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5BF16CE0-3114-4B5D-A0EC-E8CF62A60CEC}"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2022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1304377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C07A553D-C738-4015-A67C-F5F9FB451A30}"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noProof="0"/>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a:t>Click on icon to insert image/chart/graphic</a:t>
            </a:r>
            <a:endParaRPr lang="en-GB"/>
          </a:p>
        </p:txBody>
      </p:sp>
    </p:spTree>
    <p:extLst>
      <p:ext uri="{BB962C8B-B14F-4D97-AF65-F5344CB8AC3E}">
        <p14:creationId xmlns:p14="http://schemas.microsoft.com/office/powerpoint/2010/main" val="177257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B946852B-776E-4B48-BBCD-8B214E962A7F}"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64D15B07-643A-6E53-A6BF-51BA02AC8392}"/>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42359297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amp; graphic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EDF9EDD5-9165-487C-A21C-E1DB530384DF}"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4CEC8FBF-6E29-C9EE-A809-6B93427D73F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3986498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7BA1E20B-0C65-4C72-987C-33AC32766D97}"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noProof="0"/>
              <a:t>© 2022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74789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lvl1pPr>
            <a:lvl2pPr marL="0" indent="0">
              <a:buNone/>
              <a:defRPr sz="1800"/>
            </a:lvl2pPr>
            <a:lvl3pPr marL="216000">
              <a:defRPr sz="1500"/>
            </a:lvl3pPr>
            <a:lvl4pPr marL="432000">
              <a:defRPr sz="1500"/>
            </a:lvl4pPr>
            <a:lvl5pPr marL="648000">
              <a:defRPr sz="1500"/>
            </a:lvl5pPr>
            <a:lvl6pPr marL="864000">
              <a:defRPr sz="1500"/>
            </a:lvl6pPr>
            <a:lvl7pPr marL="1080000">
              <a:defRPr sz="15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fld id="{D9DFAC3A-F598-4C35-A795-E63DC2D9EA7A}" type="datetime1">
              <a:rPr lang="en-GB" noProof="0" smtClean="0"/>
              <a:t>09/06/2025</a:t>
            </a:fld>
            <a:endParaRPr lang="en-GB" noProof="0"/>
          </a:p>
        </p:txBody>
      </p:sp>
      <p:sp>
        <p:nvSpPr>
          <p:cNvPr id="6" name="Footer Placeholder 5"/>
          <p:cNvSpPr>
            <a:spLocks noGrp="1"/>
          </p:cNvSpPr>
          <p:nvPr>
            <p:ph type="ftr" sz="quarter" idx="11"/>
          </p:nvPr>
        </p:nvSpPr>
        <p:spPr/>
        <p:txBody>
          <a:bodyPr/>
          <a:lstStyle/>
          <a:p>
            <a:r>
              <a:rPr lang="en-GB" noProof="0"/>
              <a:t>© 2022 Tokamak Energy  Private and Confidential</a:t>
            </a:r>
          </a:p>
        </p:txBody>
      </p:sp>
      <p:sp>
        <p:nvSpPr>
          <p:cNvPr id="7" name="Slide Number Placeholder 6"/>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18568827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wo Content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822AF96D-4C67-4FE3-B0F8-6A403C9B2110}"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F41AF9F2-5AB4-C58D-4821-EC2ED68CF93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0652443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613A6A64-7A7C-4585-B8EC-DE8C194F4AC8}"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08FE05-3B76-BB11-1CED-EA75640DD740}"/>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425755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wo Content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defRPr sz="18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ED9680A6-FACE-420C-95EB-AB8EBDFC6968}"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D8A6123D-8C35-90CF-540E-1B09AAC25B69}"/>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170059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grpSp>
        <p:nvGrpSpPr>
          <p:cNvPr id="12" name="Group 11">
            <a:extLst>
              <a:ext uri="{FF2B5EF4-FFF2-40B4-BE49-F238E27FC236}">
                <a16:creationId xmlns:a16="http://schemas.microsoft.com/office/drawing/2014/main" id="{3CA69B23-4A0F-0D0D-790A-749DA608DFFB}"/>
              </a:ext>
            </a:extLst>
          </p:cNvPr>
          <p:cNvGrpSpPr/>
          <p:nvPr userDrawn="1"/>
        </p:nvGrpSpPr>
        <p:grpSpPr>
          <a:xfrm>
            <a:off x="533373" y="539998"/>
            <a:ext cx="3443244" cy="828827"/>
            <a:chOff x="533373" y="539998"/>
            <a:chExt cx="3443244" cy="828827"/>
          </a:xfrm>
        </p:grpSpPr>
        <p:pic>
          <p:nvPicPr>
            <p:cNvPr id="6" name="Graphic 5">
              <a:extLst>
                <a:ext uri="{FF2B5EF4-FFF2-40B4-BE49-F238E27FC236}">
                  <a16:creationId xmlns:a16="http://schemas.microsoft.com/office/drawing/2014/main" id="{1766FDC9-BC78-7DF4-C97F-9C04BC7065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373" y="963444"/>
              <a:ext cx="3128316" cy="405381"/>
            </a:xfrm>
            <a:prstGeom prst="rect">
              <a:avLst/>
            </a:prstGeom>
          </p:spPr>
        </p:pic>
        <p:pic>
          <p:nvPicPr>
            <p:cNvPr id="10" name="Picture 9">
              <a:extLst>
                <a:ext uri="{FF2B5EF4-FFF2-40B4-BE49-F238E27FC236}">
                  <a16:creationId xmlns:a16="http://schemas.microsoft.com/office/drawing/2014/main" id="{0D6FAD81-84A7-6177-DE36-90328ECAA6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61817" y="539998"/>
              <a:ext cx="514800" cy="514800"/>
            </a:xfrm>
            <a:prstGeom prst="rect">
              <a:avLst/>
            </a:prstGeom>
          </p:spPr>
        </p:pic>
      </p:grpSp>
    </p:spTree>
    <p:extLst>
      <p:ext uri="{BB962C8B-B14F-4D97-AF65-F5344CB8AC3E}">
        <p14:creationId xmlns:p14="http://schemas.microsoft.com/office/powerpoint/2010/main" val="183186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wo Content with headings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32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sz="half" idx="1"/>
          </p:nvPr>
        </p:nvSpPr>
        <p:spPr>
          <a:xfrm>
            <a:off x="540000"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01602" y="1728000"/>
            <a:ext cx="5450400" cy="3816000"/>
          </a:xfrm>
        </p:spPr>
        <p:txBody>
          <a:bodyPr/>
          <a:lstStyle>
            <a:lvl1pPr>
              <a:spcAft>
                <a:spcPts val="0"/>
              </a:spcAft>
              <a:defRPr sz="1800" b="1">
                <a:solidFill>
                  <a:schemeClr val="bg1"/>
                </a:solidFill>
              </a:defRPr>
            </a:lvl1pPr>
            <a:lvl2pPr marL="0" indent="0">
              <a:buNone/>
              <a:defRPr sz="1800">
                <a:solidFill>
                  <a:schemeClr val="bg1"/>
                </a:solidFill>
              </a:defRPr>
            </a:lvl2pPr>
            <a:lvl3pPr marL="216000">
              <a:defRPr sz="1500">
                <a:solidFill>
                  <a:schemeClr val="bg1"/>
                </a:solidFill>
              </a:defRPr>
            </a:lvl3pPr>
            <a:lvl4pPr marL="432000">
              <a:defRPr sz="1500">
                <a:solidFill>
                  <a:schemeClr val="bg1"/>
                </a:solidFill>
              </a:defRPr>
            </a:lvl4pPr>
            <a:lvl5pPr marL="648000">
              <a:defRPr sz="1500">
                <a:solidFill>
                  <a:schemeClr val="bg1"/>
                </a:solidFill>
              </a:defRPr>
            </a:lvl5pPr>
            <a:lvl6pPr marL="864000">
              <a:defRPr sz="1500">
                <a:solidFill>
                  <a:schemeClr val="bg1"/>
                </a:solidFill>
              </a:defRPr>
            </a:lvl6pPr>
            <a:lvl7pPr marL="1080000">
              <a:defRPr sz="1500">
                <a:solidFill>
                  <a:schemeClr val="bg1"/>
                </a:solidFill>
              </a:defRPr>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lvl1pPr>
              <a:defRPr>
                <a:solidFill>
                  <a:schemeClr val="bg1"/>
                </a:solidFill>
              </a:defRPr>
            </a:lvl1pPr>
          </a:lstStyle>
          <a:p>
            <a:fld id="{C1AB1DD0-EF5A-4C21-9D57-7357C0124D03}" type="datetime1">
              <a:rPr lang="en-GB" smtClean="0"/>
              <a:t>09/06/2025</a:t>
            </a:fld>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5">
            <a:extLst>
              <a:ext uri="{FF2B5EF4-FFF2-40B4-BE49-F238E27FC236}">
                <a16:creationId xmlns:a16="http://schemas.microsoft.com/office/drawing/2014/main" id="{989D64CB-8D4A-D073-CC73-B0DC4EC6DB4E}"/>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CF42F4A4-BC73-538C-6ECF-37AE7F792174}"/>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6701DA42-FD99-D146-0407-825BA3E5DC9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8418694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F5832037-07F8-41E7-8EF9-B603DD174977}" type="datetime1">
              <a:rPr lang="en-GB" noProof="0" smtClean="0"/>
              <a:t>09/06/2025</a:t>
            </a:fld>
            <a:endParaRPr lang="en-GB" noProof="0"/>
          </a:p>
        </p:txBody>
      </p:sp>
      <p:sp>
        <p:nvSpPr>
          <p:cNvPr id="4" name="Footer Placeholder 3"/>
          <p:cNvSpPr>
            <a:spLocks noGrp="1"/>
          </p:cNvSpPr>
          <p:nvPr>
            <p:ph type="ftr" sz="quarter" idx="11"/>
          </p:nvPr>
        </p:nvSpPr>
        <p:spPr/>
        <p:txBody>
          <a:bodyPr/>
          <a:lstStyle/>
          <a:p>
            <a:r>
              <a:rPr lang="en-GB" noProof="0"/>
              <a:t>© 2022 Tokamak Energy  Private and Confidential</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D890DC43-AD75-5AB3-589E-C0858C8B9374}"/>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7071982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white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D6081-1CE3-4EE9-B8AA-228800D0CA43}" type="datetime1">
              <a:rPr lang="en-GB" noProof="0" smtClean="0"/>
              <a:t>09/06/2025</a:t>
            </a:fld>
            <a:endParaRPr lang="en-GB" noProof="0"/>
          </a:p>
        </p:txBody>
      </p:sp>
      <p:sp>
        <p:nvSpPr>
          <p:cNvPr id="3" name="Footer Placeholder 2"/>
          <p:cNvSpPr>
            <a:spLocks noGrp="1"/>
          </p:cNvSpPr>
          <p:nvPr>
            <p:ph type="ftr" sz="quarter" idx="11"/>
          </p:nvPr>
        </p:nvSpPr>
        <p:spPr/>
        <p:txBody>
          <a:bodyPr/>
          <a:lstStyle/>
          <a:p>
            <a:r>
              <a:rPr lang="en-GB"/>
              <a:t>© 2022 Tokamak Energy  Private and Confidential</a:t>
            </a:r>
            <a:endParaRPr lang="en-GB" noProof="0"/>
          </a:p>
        </p:txBody>
      </p:sp>
      <p:sp>
        <p:nvSpPr>
          <p:cNvPr id="4" name="Slide Number Placeholder 3"/>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572779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Only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58544B06-AF50-40DE-89F1-EBFF1C281C6D}"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880F9393-033B-93F9-51E4-A966B706DD26}"/>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93F47B13-D2F2-D6A1-23CF-0E2DCF399CEC}"/>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862537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dark background)">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AB5A6344-30DB-4171-BE78-29A711D1808F}" type="datetime1">
              <a:rPr lang="en-GB" smtClean="0"/>
              <a:t>09/06/2025</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E31FF8DC-48A1-163E-4B6C-49F473522661}"/>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439848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Only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lvl1pPr>
              <a:defRPr>
                <a:solidFill>
                  <a:schemeClr val="bg1"/>
                </a:solidFill>
              </a:defRPr>
            </a:lvl1pPr>
          </a:lstStyle>
          <a:p>
            <a:fld id="{E4AED1E6-9AD5-4541-A232-5F718AC2BEFB}" type="datetime1">
              <a:rPr lang="en-GB" smtClean="0"/>
              <a:t>09/06/2025</a:t>
            </a:fld>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AB2EBFCB-A797-0C63-91D6-8AE0D99C6A44}"/>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7E9E32AA-5E6C-CED9-BE03-23899331B7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pic>
        <p:nvPicPr>
          <p:cNvPr id="9" name="Picture 8" descr="Background pattern&#10;&#10;Description automatically generated">
            <a:extLst>
              <a:ext uri="{FF2B5EF4-FFF2-40B4-BE49-F238E27FC236}">
                <a16:creationId xmlns:a16="http://schemas.microsoft.com/office/drawing/2014/main" id="{482066C8-BB78-C513-9371-0679D363F8AE}"/>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509043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light background)">
    <p:bg>
      <p:bgPr>
        <a:gradFill>
          <a:gsLst>
            <a:gs pos="0">
              <a:schemeClr val="accent2"/>
            </a:gs>
            <a:gs pos="100000">
              <a:schemeClr val="accent1"/>
            </a:gs>
          </a:gsLst>
          <a:lin ang="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39C991E8-7B4C-40E6-837A-924210B05713}" type="datetime1">
              <a:rPr lang="en-GB" smtClean="0"/>
              <a:t>09/06/2025</a:t>
            </a:fld>
            <a:endParaRPr lang="en-GB"/>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6" name="Picture 5" descr="Background pattern&#10;&#10;Description automatically generated">
            <a:extLst>
              <a:ext uri="{FF2B5EF4-FFF2-40B4-BE49-F238E27FC236}">
                <a16:creationId xmlns:a16="http://schemas.microsoft.com/office/drawing/2014/main" id="{9ADBD180-CEDC-3843-FF9B-B1111134F62C}"/>
              </a:ext>
            </a:extLst>
          </p:cNvPr>
          <p:cNvPicPr>
            <a:picLocks noChangeAspect="1"/>
          </p:cNvPicPr>
          <p:nvPr userDrawn="1"/>
        </p:nvPicPr>
        <p:blipFill>
          <a:blip r:embed="rId2"/>
          <a:stretch>
            <a:fillRect/>
          </a:stretch>
        </p:blipFill>
        <p:spPr>
          <a:xfrm>
            <a:off x="540000" y="6318000"/>
            <a:ext cx="288000" cy="288000"/>
          </a:xfrm>
          <a:prstGeom prst="rect">
            <a:avLst/>
          </a:prstGeom>
        </p:spPr>
      </p:pic>
      <p:sp>
        <p:nvSpPr>
          <p:cNvPr id="5" name="Footer Placeholder 13">
            <a:extLst>
              <a:ext uri="{FF2B5EF4-FFF2-40B4-BE49-F238E27FC236}">
                <a16:creationId xmlns:a16="http://schemas.microsoft.com/office/drawing/2014/main" id="{A55387AD-D1A7-50A7-2A81-E6C5EC735FAB}"/>
              </a:ext>
            </a:extLst>
          </p:cNvPr>
          <p:cNvSpPr>
            <a:spLocks noGrp="1"/>
          </p:cNvSpPr>
          <p:nvPr userDrawn="1"/>
        </p:nvSpPr>
        <p:spPr>
          <a:xfrm>
            <a:off x="1032001" y="6372000"/>
            <a:ext cx="4680000" cy="180000"/>
          </a:xfrm>
          <a:prstGeom prst="rect">
            <a:avLst/>
          </a:prstGeom>
        </p:spPr>
        <p:txBody>
          <a:bodyPr vert="horz" lIns="0" tIns="0" rIns="0" bIns="0" rtlCol="0" anchor="b" anchorCtr="0">
            <a:noAutofit/>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2024 Tokamak Energy  Private and Confidential</a:t>
            </a:r>
          </a:p>
        </p:txBody>
      </p:sp>
    </p:spTree>
    <p:extLst>
      <p:ext uri="{BB962C8B-B14F-4D97-AF65-F5344CB8AC3E}">
        <p14:creationId xmlns:p14="http://schemas.microsoft.com/office/powerpoint/2010/main" val="2229847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BF6A1E1-2140-DD15-63B5-59D70D9282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561131" cy="4812805"/>
          </a:xfrm>
          <a:prstGeom prst="rect">
            <a:avLst/>
          </a:prstGeom>
        </p:spPr>
      </p:pic>
      <p:sp>
        <p:nvSpPr>
          <p:cNvPr id="2" name="Title 1"/>
          <p:cNvSpPr>
            <a:spLocks noGrp="1"/>
          </p:cNvSpPr>
          <p:nvPr>
            <p:ph type="ctrTitle"/>
          </p:nvPr>
        </p:nvSpPr>
        <p:spPr>
          <a:xfrm>
            <a:off x="430250" y="1796819"/>
            <a:ext cx="3937559" cy="2208245"/>
          </a:xfrm>
        </p:spPr>
        <p:txBody>
          <a:bodyPr anchor="t" anchorCtr="0"/>
          <a:lstStyle>
            <a:lvl1pPr algn="l">
              <a:defRPr sz="2667">
                <a:solidFill>
                  <a:schemeClr val="bg1"/>
                </a:solidFill>
              </a:defRPr>
            </a:lvl1pPr>
          </a:lstStyle>
          <a:p>
            <a:r>
              <a:rPr lang="en-GB" noProof="0"/>
              <a:t>Click to edit Master title style</a:t>
            </a:r>
          </a:p>
        </p:txBody>
      </p:sp>
      <p:pic>
        <p:nvPicPr>
          <p:cNvPr id="4" name="Picture 3">
            <a:extLst>
              <a:ext uri="{FF2B5EF4-FFF2-40B4-BE49-F238E27FC236}">
                <a16:creationId xmlns:a16="http://schemas.microsoft.com/office/drawing/2014/main" id="{1A8C7E79-A463-DD7C-382C-0177D5A07A4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0250" y="357349"/>
            <a:ext cx="2977452" cy="719191"/>
          </a:xfrm>
          <a:prstGeom prst="rect">
            <a:avLst/>
          </a:prstGeom>
        </p:spPr>
      </p:pic>
    </p:spTree>
    <p:extLst>
      <p:ext uri="{BB962C8B-B14F-4D97-AF65-F5344CB8AC3E}">
        <p14:creationId xmlns:p14="http://schemas.microsoft.com/office/powerpoint/2010/main" val="35282264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DA3CED2-D365-8B6D-4628-CF018BBF20D8}"/>
              </a:ext>
            </a:extLst>
          </p:cNvPr>
          <p:cNvPicPr>
            <a:picLocks noChangeAspect="1"/>
          </p:cNvPicPr>
          <p:nvPr userDrawn="1"/>
        </p:nvPicPr>
        <p:blipFill>
          <a:blip r:embed="rId2"/>
          <a:stretch>
            <a:fillRect/>
          </a:stretch>
        </p:blipFill>
        <p:spPr>
          <a:xfrm>
            <a:off x="541859" y="536997"/>
            <a:ext cx="3433030" cy="831126"/>
          </a:xfrm>
          <a:prstGeom prst="rect">
            <a:avLst/>
          </a:prstGeom>
        </p:spPr>
      </p:pic>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Tree>
    <p:extLst>
      <p:ext uri="{BB962C8B-B14F-4D97-AF65-F5344CB8AC3E}">
        <p14:creationId xmlns:p14="http://schemas.microsoft.com/office/powerpoint/2010/main" val="29638307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F074E804-5CDC-6F53-C24D-5C6296AFE7D0}"/>
              </a:ext>
            </a:extLst>
          </p:cNvPr>
          <p:cNvPicPr>
            <a:picLocks noChangeAspect="1"/>
          </p:cNvPicPr>
          <p:nvPr userDrawn="1"/>
        </p:nvPicPr>
        <p:blipFill>
          <a:blip r:embed="rId3"/>
          <a:stretch>
            <a:fillRect/>
          </a:stretch>
        </p:blipFill>
        <p:spPr>
          <a:xfrm>
            <a:off x="540000" y="6318000"/>
            <a:ext cx="288000" cy="28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94504A01-D7F7-4CF5-905B-48598AA6A428}"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93241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E2E912F5-184A-4AC4-8EEF-2AD1952C9387}"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3" name="Picture 9">
            <a:extLst>
              <a:ext uri="{FF2B5EF4-FFF2-40B4-BE49-F238E27FC236}">
                <a16:creationId xmlns:a16="http://schemas.microsoft.com/office/drawing/2014/main" id="{B0CD5032-2BF9-BBEE-028C-749BD5ECCA8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40000" y="6318000"/>
            <a:ext cx="288000" cy="288000"/>
          </a:xfrm>
          <a:prstGeom prst="rect">
            <a:avLst/>
          </a:prstGeom>
        </p:spPr>
      </p:pic>
    </p:spTree>
    <p:extLst>
      <p:ext uri="{BB962C8B-B14F-4D97-AF65-F5344CB8AC3E}">
        <p14:creationId xmlns:p14="http://schemas.microsoft.com/office/powerpoint/2010/main" val="13039075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F4296BA2-E7A6-4A8F-9961-DE599391B5BA}"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12C91CA8-50D5-74EF-A7C9-74CCC398B31A}"/>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190510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57B7169C-0E0F-48C0-9D62-E754263BCE70}"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824BFA29-4D2B-4F00-B9D4-7D0CFC617B1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9922401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lvl1pPr>
              <a:defRPr>
                <a:solidFill>
                  <a:schemeClr val="bg1"/>
                </a:solidFill>
              </a:defRPr>
            </a:lvl1pPr>
          </a:lstStyle>
          <a:p>
            <a:fld id="{9CF0D021-FBC8-4DF6-9494-D7EF81163EE1}" type="datetime1">
              <a:rPr lang="en-GB" smtClean="0"/>
              <a:t>09/06/2025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pic>
        <p:nvPicPr>
          <p:cNvPr id="7" name="Picture 6" descr="Background pattern&#10;&#10;Description automatically generated">
            <a:extLst>
              <a:ext uri="{FF2B5EF4-FFF2-40B4-BE49-F238E27FC236}">
                <a16:creationId xmlns:a16="http://schemas.microsoft.com/office/drawing/2014/main" id="{2462CEC4-CCB3-1459-A1A0-B9B80096AD0C}"/>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1720434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6" name="Date Placeholder 5">
            <a:extLst>
              <a:ext uri="{FF2B5EF4-FFF2-40B4-BE49-F238E27FC236}">
                <a16:creationId xmlns:a16="http://schemas.microsoft.com/office/drawing/2014/main" id="{6CF2E629-A904-E63C-4F04-F90761F8C582}"/>
              </a:ext>
            </a:extLst>
          </p:cNvPr>
          <p:cNvSpPr>
            <a:spLocks noGrp="1"/>
          </p:cNvSpPr>
          <p:nvPr>
            <p:ph type="dt" sz="half" idx="10"/>
          </p:nvPr>
        </p:nvSpPr>
        <p:spPr/>
        <p:txBody>
          <a:bodyPr/>
          <a:lstStyle/>
          <a:p>
            <a:fld id="{4162C461-E636-4462-9B0D-1C0273EB1FC5}" type="datetime1">
              <a:rPr lang="en-GB" smtClean="0"/>
              <a:t>09/06/2025</a:t>
            </a:fld>
            <a:endParaRPr lang="en-GB"/>
          </a:p>
        </p:txBody>
      </p:sp>
      <p:sp>
        <p:nvSpPr>
          <p:cNvPr id="9" name="Footer Placeholder 8">
            <a:extLst>
              <a:ext uri="{FF2B5EF4-FFF2-40B4-BE49-F238E27FC236}">
                <a16:creationId xmlns:a16="http://schemas.microsoft.com/office/drawing/2014/main" id="{FAFAB36C-0591-7201-9F3C-248816F454F2}"/>
              </a:ext>
            </a:extLst>
          </p:cNvPr>
          <p:cNvSpPr>
            <a:spLocks noGrp="1"/>
          </p:cNvSpPr>
          <p:nvPr>
            <p:ph type="ftr" sz="quarter" idx="11"/>
          </p:nvPr>
        </p:nvSpPr>
        <p:spPr/>
        <p:txBody>
          <a:bodyPr/>
          <a:lstStyle/>
          <a:p>
            <a:r>
              <a:rPr lang="en-GB"/>
              <a:t>© 2022 Tokamak Energy  Private and Confidential</a:t>
            </a:r>
          </a:p>
        </p:txBody>
      </p:sp>
      <p:sp>
        <p:nvSpPr>
          <p:cNvPr id="11" name="Slide Number Placeholder 10">
            <a:extLst>
              <a:ext uri="{FF2B5EF4-FFF2-40B4-BE49-F238E27FC236}">
                <a16:creationId xmlns:a16="http://schemas.microsoft.com/office/drawing/2014/main" id="{370BBC57-6C5B-0D84-EDDA-27E924A4FC1D}"/>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25863814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776" y="0"/>
            <a:ext cx="8112224"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18F9D26C-D6AF-4849-A2FD-E5F5D37F3EA8}" type="datetime1">
              <a:rPr lang="en-GB" noProof="0" smtClean="0"/>
              <a:t>09/06/2025</a:t>
            </a:fld>
            <a:endParaRPr lang="en-GB" noProof="0"/>
          </a:p>
        </p:txBody>
      </p:sp>
      <p:sp>
        <p:nvSpPr>
          <p:cNvPr id="5" name="Footer Placeholder 4"/>
          <p:cNvSpPr>
            <a:spLocks noGrp="1"/>
          </p:cNvSpPr>
          <p:nvPr>
            <p:ph type="ftr" sz="quarter" idx="11"/>
          </p:nvPr>
        </p:nvSpPr>
        <p:spPr/>
        <p:txBody>
          <a:bodyPr/>
          <a:lstStyle/>
          <a:p>
            <a:r>
              <a:rPr lang="en-GB"/>
              <a:t>© 2022 Tokamak Energy  Private and Confidential</a:t>
            </a:r>
            <a:endParaRPr lang="en-GB" noProof="0"/>
          </a:p>
        </p:txBody>
      </p:sp>
      <p:sp>
        <p:nvSpPr>
          <p:cNvPr id="6" name="Slide Number Placeholder 5"/>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28740073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986D3-6B7F-A21C-FE48-2574603F44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237312"/>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2"/>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5BBFDADE-D167-4858-86F8-E790C753549C}"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p>
            <a:fld id="{0B868178-02AE-42FC-958D-6B8F13B60175}" type="slidenum">
              <a:rPr lang="en-GB" smtClean="0"/>
              <a:pPr/>
              <a:t>‹#›</a:t>
            </a:fld>
            <a:endParaRPr lang="en-GB"/>
          </a:p>
        </p:txBody>
      </p:sp>
    </p:spTree>
    <p:extLst>
      <p:ext uri="{BB962C8B-B14F-4D97-AF65-F5344CB8AC3E}">
        <p14:creationId xmlns:p14="http://schemas.microsoft.com/office/powerpoint/2010/main" val="23498057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2B23528-DCB5-FF0F-B0F8-1911599D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80000" y="2916000"/>
            <a:ext cx="3888000" cy="1800000"/>
          </a:xfrm>
        </p:spPr>
        <p:txBody>
          <a:bodyPr anchor="t" anchorCtr="0"/>
          <a:lstStyle>
            <a:lvl1pPr algn="l">
              <a:defRPr sz="4000" b="0" cap="none" baseline="0">
                <a:solidFill>
                  <a:schemeClr val="bg1"/>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2E5A9E93-0DF9-E34F-A809-D2CFA7DDB887}"/>
              </a:ext>
            </a:extLst>
          </p:cNvPr>
          <p:cNvSpPr>
            <a:spLocks noGrp="1"/>
          </p:cNvSpPr>
          <p:nvPr>
            <p:ph type="dt" sz="half" idx="10"/>
          </p:nvPr>
        </p:nvSpPr>
        <p:spPr/>
        <p:txBody>
          <a:bodyPr/>
          <a:lstStyle/>
          <a:p>
            <a:fld id="{F765A225-B5FA-452E-B6D0-4D28666CED3F}" type="datetime1">
              <a:rPr lang="en-GB" smtClean="0"/>
              <a:t>09/06/2025</a:t>
            </a:fld>
            <a:endParaRPr lang="en-GB"/>
          </a:p>
        </p:txBody>
      </p:sp>
      <p:sp>
        <p:nvSpPr>
          <p:cNvPr id="7" name="Footer Placeholder 6">
            <a:extLst>
              <a:ext uri="{FF2B5EF4-FFF2-40B4-BE49-F238E27FC236}">
                <a16:creationId xmlns:a16="http://schemas.microsoft.com/office/drawing/2014/main" id="{E2C18D9B-E1B5-8544-2950-6F3F61C740A9}"/>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8" name="Slide Number Placeholder 7">
            <a:extLst>
              <a:ext uri="{FF2B5EF4-FFF2-40B4-BE49-F238E27FC236}">
                <a16:creationId xmlns:a16="http://schemas.microsoft.com/office/drawing/2014/main" id="{22F234CF-6119-984E-9CDC-B8D1456F28E4}"/>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pic>
        <p:nvPicPr>
          <p:cNvPr id="4" name="Picture 3" descr="Background pattern&#10;&#10;Description automatically generated">
            <a:extLst>
              <a:ext uri="{FF2B5EF4-FFF2-40B4-BE49-F238E27FC236}">
                <a16:creationId xmlns:a16="http://schemas.microsoft.com/office/drawing/2014/main" id="{7D80805A-3799-FE47-80BD-90FA4A4339C1}"/>
              </a:ext>
            </a:extLst>
          </p:cNvPr>
          <p:cNvPicPr>
            <a:picLocks noChangeAspect="1"/>
          </p:cNvPicPr>
          <p:nvPr userDrawn="1"/>
        </p:nvPicPr>
        <p:blipFill>
          <a:blip r:embed="rId3"/>
          <a:stretch>
            <a:fillRect/>
          </a:stretch>
        </p:blipFill>
        <p:spPr>
          <a:xfrm>
            <a:off x="540000" y="6318000"/>
            <a:ext cx="288000" cy="288000"/>
          </a:xfrm>
          <a:prstGeom prst="rect">
            <a:avLst/>
          </a:prstGeom>
        </p:spPr>
      </p:pic>
    </p:spTree>
    <p:extLst>
      <p:ext uri="{BB962C8B-B14F-4D97-AF65-F5344CB8AC3E}">
        <p14:creationId xmlns:p14="http://schemas.microsoft.com/office/powerpoint/2010/main" val="39295501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8223CD0A-C7A3-4CC3-875A-B449C0A61EED}"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2022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Tree>
    <p:extLst>
      <p:ext uri="{BB962C8B-B14F-4D97-AF65-F5344CB8AC3E}">
        <p14:creationId xmlns:p14="http://schemas.microsoft.com/office/powerpoint/2010/main" val="20057272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amp; graphic (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4D783F18-FA56-49B6-B7A6-3401D81A2837}" type="datetime1">
              <a:rPr lang="en-GB" noProof="0" smtClean="0"/>
              <a:t>09/06/2025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p>
            <a:r>
              <a:rPr lang="en-GB"/>
              <a:t>© 2022 Tokamak Energy  Private and Confidential</a:t>
            </a:r>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lvl1pPr>
          </a:lstStyle>
          <a:p>
            <a:pPr lvl="0"/>
            <a:r>
              <a:rPr lang="en-US"/>
              <a:t>Click on icon to insert image/chart/graphic</a:t>
            </a:r>
            <a:endParaRPr lang="en-GB"/>
          </a:p>
        </p:txBody>
      </p:sp>
    </p:spTree>
    <p:extLst>
      <p:ext uri="{BB962C8B-B14F-4D97-AF65-F5344CB8AC3E}">
        <p14:creationId xmlns:p14="http://schemas.microsoft.com/office/powerpoint/2010/main" val="20373247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ext &amp; graphic (dark backgrou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11112000" cy="324000"/>
          </a:xfrm>
        </p:spPr>
        <p:txBody>
          <a:bodyPr/>
          <a:lstStyle>
            <a:lvl1pPr>
              <a:defRPr>
                <a:solidFill>
                  <a:schemeClr val="bg1"/>
                </a:solidFill>
              </a:defRPr>
            </a:lvl1pPr>
          </a:lstStyle>
          <a:p>
            <a:r>
              <a:rPr lang="en-US" noProof="0"/>
              <a:t>Click to edit Master title style</a:t>
            </a:r>
            <a:endParaRPr lang="en-GB" noProof="0"/>
          </a:p>
        </p:txBody>
      </p:sp>
      <p:sp>
        <p:nvSpPr>
          <p:cNvPr id="3" name="Content Placeholder 2"/>
          <p:cNvSpPr>
            <a:spLocks noGrp="1"/>
          </p:cNvSpPr>
          <p:nvPr>
            <p:ph idx="1"/>
          </p:nvPr>
        </p:nvSpPr>
        <p:spPr>
          <a:xfrm>
            <a:off x="540000" y="1620000"/>
            <a:ext cx="5449638" cy="4140000"/>
          </a:xfrm>
        </p:spPr>
        <p:txBody>
          <a:bodyPr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lvl1pPr>
              <a:defRPr>
                <a:solidFill>
                  <a:schemeClr val="bg1"/>
                </a:solidFill>
              </a:defRPr>
            </a:lvl1pPr>
          </a:lstStyle>
          <a:p>
            <a:fld id="{3ED2211C-C8B9-487F-BA4D-0556A7C757FA}" type="datetime1">
              <a:rPr lang="en-GB" smtClean="0"/>
              <a:t>09/06/2025</a:t>
            </a:fld>
            <a:endParaRPr lang="en-GB"/>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p:txBody>
          <a:bodyPr/>
          <a:lstStyle>
            <a:lvl1pPr>
              <a:defRPr>
                <a:solidFill>
                  <a:schemeClr val="bg1"/>
                </a:solidFill>
              </a:defRPr>
            </a:lvl1pPr>
          </a:lstStyle>
          <a:p>
            <a:r>
              <a:rPr lang="en-GB"/>
              <a:t>© 2022 Tokamak Energy  Private and Confidential</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6" name="Text Placeholder 5">
            <a:extLst>
              <a:ext uri="{FF2B5EF4-FFF2-40B4-BE49-F238E27FC236}">
                <a16:creationId xmlns:a16="http://schemas.microsoft.com/office/drawing/2014/main" id="{F3836918-43F4-B2EA-2ABE-F1D96D89D40C}"/>
              </a:ext>
            </a:extLst>
          </p:cNvPr>
          <p:cNvSpPr>
            <a:spLocks noGrp="1"/>
          </p:cNvSpPr>
          <p:nvPr>
            <p:ph type="body" sz="quarter" idx="13"/>
          </p:nvPr>
        </p:nvSpPr>
        <p:spPr>
          <a:xfrm>
            <a:off x="540000" y="900000"/>
            <a:ext cx="11113200" cy="288000"/>
          </a:xfrm>
        </p:spPr>
        <p:txBody>
          <a:bodyPr/>
          <a:lstStyle>
            <a:lvl1pPr>
              <a:lnSpc>
                <a:spcPct val="85000"/>
              </a:lnSpc>
              <a:spcAft>
                <a:spcPts val="0"/>
              </a:spcAft>
              <a:defRPr sz="160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CC266E4-5821-C037-11A5-41F145EDA462}"/>
              </a:ext>
            </a:extLst>
          </p:cNvPr>
          <p:cNvSpPr>
            <a:spLocks noGrp="1"/>
          </p:cNvSpPr>
          <p:nvPr>
            <p:ph type="body" sz="quarter" idx="14" hasCustomPrompt="1"/>
          </p:nvPr>
        </p:nvSpPr>
        <p:spPr>
          <a:xfrm>
            <a:off x="6480000" y="6165850"/>
            <a:ext cx="5170663" cy="152150"/>
          </a:xfrm>
        </p:spPr>
        <p:txBody>
          <a:bodyPr anchor="b" anchorCtr="0"/>
          <a:lstStyle>
            <a:lvl1pPr algn="r">
              <a:defRPr sz="600">
                <a:solidFill>
                  <a:schemeClr val="bg1"/>
                </a:solidFill>
              </a:defRPr>
            </a:lvl1pPr>
          </a:lstStyle>
          <a:p>
            <a:pPr lvl="0"/>
            <a:r>
              <a:rPr lang="en-US"/>
              <a:t>Insert Source if required</a:t>
            </a:r>
            <a:endParaRPr lang="en-GB"/>
          </a:p>
        </p:txBody>
      </p:sp>
      <p:sp>
        <p:nvSpPr>
          <p:cNvPr id="12" name="Content Placeholder 11">
            <a:extLst>
              <a:ext uri="{FF2B5EF4-FFF2-40B4-BE49-F238E27FC236}">
                <a16:creationId xmlns:a16="http://schemas.microsoft.com/office/drawing/2014/main" id="{DDA59058-486D-F3D4-F1D8-29C4ECE097CC}"/>
              </a:ext>
            </a:extLst>
          </p:cNvPr>
          <p:cNvSpPr>
            <a:spLocks noGrp="1"/>
          </p:cNvSpPr>
          <p:nvPr>
            <p:ph sz="quarter" idx="15" hasCustomPrompt="1"/>
          </p:nvPr>
        </p:nvSpPr>
        <p:spPr>
          <a:xfrm>
            <a:off x="6200775" y="1620000"/>
            <a:ext cx="5449888" cy="4140000"/>
          </a:xfrm>
        </p:spPr>
        <p:txBody>
          <a:bodyPr/>
          <a:lstStyle>
            <a:lvl1pPr>
              <a:defRPr>
                <a:solidFill>
                  <a:schemeClr val="bg1"/>
                </a:solidFill>
              </a:defRPr>
            </a:lvl1pPr>
          </a:lstStyle>
          <a:p>
            <a:pPr lvl="0"/>
            <a:r>
              <a:rPr lang="en-US"/>
              <a:t>Click on icon to insert image/chart/graphic</a:t>
            </a:r>
            <a:endParaRPr lang="en-GB"/>
          </a:p>
        </p:txBody>
      </p:sp>
      <p:pic>
        <p:nvPicPr>
          <p:cNvPr id="5" name="Picture 4" descr="Background pattern&#10;&#10;Description automatically generated">
            <a:extLst>
              <a:ext uri="{FF2B5EF4-FFF2-40B4-BE49-F238E27FC236}">
                <a16:creationId xmlns:a16="http://schemas.microsoft.com/office/drawing/2014/main" id="{64D15B07-643A-6E53-A6BF-51BA02AC8392}"/>
              </a:ext>
            </a:extLst>
          </p:cNvPr>
          <p:cNvPicPr>
            <a:picLocks noChangeAspect="1"/>
          </p:cNvPicPr>
          <p:nvPr userDrawn="1"/>
        </p:nvPicPr>
        <p:blipFill>
          <a:blip r:embed="rId2"/>
          <a:stretch>
            <a:fillRect/>
          </a:stretch>
        </p:blipFill>
        <p:spPr>
          <a:xfrm>
            <a:off x="540000" y="6318000"/>
            <a:ext cx="288000" cy="288000"/>
          </a:xfrm>
          <a:prstGeom prst="rect">
            <a:avLst/>
          </a:prstGeom>
        </p:spPr>
      </p:pic>
    </p:spTree>
    <p:extLst>
      <p:ext uri="{BB962C8B-B14F-4D97-AF65-F5344CB8AC3E}">
        <p14:creationId xmlns:p14="http://schemas.microsoft.com/office/powerpoint/2010/main" val="200455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theme" Target="../theme/theme2.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2.emf"/><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87.xml"/><Relationship Id="rId21" Type="http://schemas.openxmlformats.org/officeDocument/2006/relationships/slideLayout" Target="../slideLayouts/slideLayout82.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63" Type="http://schemas.openxmlformats.org/officeDocument/2006/relationships/slideLayout" Target="../slideLayouts/slideLayout124.xml"/><Relationship Id="rId68" Type="http://schemas.openxmlformats.org/officeDocument/2006/relationships/slideLayout" Target="../slideLayouts/slideLayout129.xml"/><Relationship Id="rId84" Type="http://schemas.openxmlformats.org/officeDocument/2006/relationships/slideLayout" Target="../slideLayouts/slideLayout145.xml"/><Relationship Id="rId89" Type="http://schemas.openxmlformats.org/officeDocument/2006/relationships/slideLayout" Target="../slideLayouts/slideLayout150.xml"/><Relationship Id="rId16" Type="http://schemas.openxmlformats.org/officeDocument/2006/relationships/slideLayout" Target="../slideLayouts/slideLayout77.xml"/><Relationship Id="rId107" Type="http://schemas.openxmlformats.org/officeDocument/2006/relationships/image" Target="../media/image16.png"/><Relationship Id="rId11" Type="http://schemas.openxmlformats.org/officeDocument/2006/relationships/slideLayout" Target="../slideLayouts/slideLayout72.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53" Type="http://schemas.openxmlformats.org/officeDocument/2006/relationships/slideLayout" Target="../slideLayouts/slideLayout114.xml"/><Relationship Id="rId58" Type="http://schemas.openxmlformats.org/officeDocument/2006/relationships/slideLayout" Target="../slideLayouts/slideLayout119.xml"/><Relationship Id="rId74" Type="http://schemas.openxmlformats.org/officeDocument/2006/relationships/slideLayout" Target="../slideLayouts/slideLayout135.xml"/><Relationship Id="rId79" Type="http://schemas.openxmlformats.org/officeDocument/2006/relationships/slideLayout" Target="../slideLayouts/slideLayout140.xml"/><Relationship Id="rId102" Type="http://schemas.openxmlformats.org/officeDocument/2006/relationships/slideLayout" Target="../slideLayouts/slideLayout163.xml"/><Relationship Id="rId5" Type="http://schemas.openxmlformats.org/officeDocument/2006/relationships/slideLayout" Target="../slideLayouts/slideLayout66.xml"/><Relationship Id="rId90" Type="http://schemas.openxmlformats.org/officeDocument/2006/relationships/slideLayout" Target="../slideLayouts/slideLayout151.xml"/><Relationship Id="rId95" Type="http://schemas.openxmlformats.org/officeDocument/2006/relationships/slideLayout" Target="../slideLayouts/slideLayout156.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64" Type="http://schemas.openxmlformats.org/officeDocument/2006/relationships/slideLayout" Target="../slideLayouts/slideLayout125.xml"/><Relationship Id="rId69" Type="http://schemas.openxmlformats.org/officeDocument/2006/relationships/slideLayout" Target="../slideLayouts/slideLayout130.xml"/><Relationship Id="rId80" Type="http://schemas.openxmlformats.org/officeDocument/2006/relationships/slideLayout" Target="../slideLayouts/slideLayout141.xml"/><Relationship Id="rId85" Type="http://schemas.openxmlformats.org/officeDocument/2006/relationships/slideLayout" Target="../slideLayouts/slideLayout146.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59" Type="http://schemas.openxmlformats.org/officeDocument/2006/relationships/slideLayout" Target="../slideLayouts/slideLayout120.xml"/><Relationship Id="rId103" Type="http://schemas.openxmlformats.org/officeDocument/2006/relationships/slideLayout" Target="../slideLayouts/slideLayout164.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62" Type="http://schemas.openxmlformats.org/officeDocument/2006/relationships/slideLayout" Target="../slideLayouts/slideLayout123.xml"/><Relationship Id="rId70" Type="http://schemas.openxmlformats.org/officeDocument/2006/relationships/slideLayout" Target="../slideLayouts/slideLayout131.xml"/><Relationship Id="rId75" Type="http://schemas.openxmlformats.org/officeDocument/2006/relationships/slideLayout" Target="../slideLayouts/slideLayout136.xml"/><Relationship Id="rId83" Type="http://schemas.openxmlformats.org/officeDocument/2006/relationships/slideLayout" Target="../slideLayouts/slideLayout144.xml"/><Relationship Id="rId88" Type="http://schemas.openxmlformats.org/officeDocument/2006/relationships/slideLayout" Target="../slideLayouts/slideLayout149.xml"/><Relationship Id="rId91" Type="http://schemas.openxmlformats.org/officeDocument/2006/relationships/slideLayout" Target="../slideLayouts/slideLayout152.xml"/><Relationship Id="rId96" Type="http://schemas.openxmlformats.org/officeDocument/2006/relationships/slideLayout" Target="../slideLayouts/slideLayout15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slideLayout" Target="../slideLayouts/slideLayout118.xml"/><Relationship Id="rId106" Type="http://schemas.openxmlformats.org/officeDocument/2006/relationships/theme" Target="../theme/theme5.xml"/><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60" Type="http://schemas.openxmlformats.org/officeDocument/2006/relationships/slideLayout" Target="../slideLayouts/slideLayout121.xml"/><Relationship Id="rId65" Type="http://schemas.openxmlformats.org/officeDocument/2006/relationships/slideLayout" Target="../slideLayouts/slideLayout126.xml"/><Relationship Id="rId73" Type="http://schemas.openxmlformats.org/officeDocument/2006/relationships/slideLayout" Target="../slideLayouts/slideLayout134.xml"/><Relationship Id="rId78" Type="http://schemas.openxmlformats.org/officeDocument/2006/relationships/slideLayout" Target="../slideLayouts/slideLayout139.xml"/><Relationship Id="rId81" Type="http://schemas.openxmlformats.org/officeDocument/2006/relationships/slideLayout" Target="../slideLayouts/slideLayout142.xml"/><Relationship Id="rId86" Type="http://schemas.openxmlformats.org/officeDocument/2006/relationships/slideLayout" Target="../slideLayouts/slideLayout147.xml"/><Relationship Id="rId94" Type="http://schemas.openxmlformats.org/officeDocument/2006/relationships/slideLayout" Target="../slideLayouts/slideLayout155.xml"/><Relationship Id="rId99" Type="http://schemas.openxmlformats.org/officeDocument/2006/relationships/slideLayout" Target="../slideLayouts/slideLayout160.xml"/><Relationship Id="rId101" Type="http://schemas.openxmlformats.org/officeDocument/2006/relationships/slideLayout" Target="../slideLayouts/slideLayout16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9" Type="http://schemas.openxmlformats.org/officeDocument/2006/relationships/slideLayout" Target="../slideLayouts/slideLayout100.xml"/><Relationship Id="rId34" Type="http://schemas.openxmlformats.org/officeDocument/2006/relationships/slideLayout" Target="../slideLayouts/slideLayout95.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76" Type="http://schemas.openxmlformats.org/officeDocument/2006/relationships/slideLayout" Target="../slideLayouts/slideLayout137.xml"/><Relationship Id="rId97" Type="http://schemas.openxmlformats.org/officeDocument/2006/relationships/slideLayout" Target="../slideLayouts/slideLayout158.xml"/><Relationship Id="rId104" Type="http://schemas.openxmlformats.org/officeDocument/2006/relationships/slideLayout" Target="../slideLayouts/slideLayout165.xml"/><Relationship Id="rId7" Type="http://schemas.openxmlformats.org/officeDocument/2006/relationships/slideLayout" Target="../slideLayouts/slideLayout68.xml"/><Relationship Id="rId71" Type="http://schemas.openxmlformats.org/officeDocument/2006/relationships/slideLayout" Target="../slideLayouts/slideLayout132.xml"/><Relationship Id="rId92" Type="http://schemas.openxmlformats.org/officeDocument/2006/relationships/slideLayout" Target="../slideLayouts/slideLayout153.xml"/><Relationship Id="rId2" Type="http://schemas.openxmlformats.org/officeDocument/2006/relationships/slideLayout" Target="../slideLayouts/slideLayout63.xml"/><Relationship Id="rId29" Type="http://schemas.openxmlformats.org/officeDocument/2006/relationships/slideLayout" Target="../slideLayouts/slideLayout90.xml"/><Relationship Id="rId24" Type="http://schemas.openxmlformats.org/officeDocument/2006/relationships/slideLayout" Target="../slideLayouts/slideLayout85.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66" Type="http://schemas.openxmlformats.org/officeDocument/2006/relationships/slideLayout" Target="../slideLayouts/slideLayout127.xml"/><Relationship Id="rId87" Type="http://schemas.openxmlformats.org/officeDocument/2006/relationships/slideLayout" Target="../slideLayouts/slideLayout148.xml"/><Relationship Id="rId61" Type="http://schemas.openxmlformats.org/officeDocument/2006/relationships/slideLayout" Target="../slideLayouts/slideLayout122.xml"/><Relationship Id="rId82" Type="http://schemas.openxmlformats.org/officeDocument/2006/relationships/slideLayout" Target="../slideLayouts/slideLayout143.xml"/><Relationship Id="rId19" Type="http://schemas.openxmlformats.org/officeDocument/2006/relationships/slideLayout" Target="../slideLayouts/slideLayout80.xml"/><Relationship Id="rId14" Type="http://schemas.openxmlformats.org/officeDocument/2006/relationships/slideLayout" Target="../slideLayouts/slideLayout75.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56" Type="http://schemas.openxmlformats.org/officeDocument/2006/relationships/slideLayout" Target="../slideLayouts/slideLayout117.xml"/><Relationship Id="rId77" Type="http://schemas.openxmlformats.org/officeDocument/2006/relationships/slideLayout" Target="../slideLayouts/slideLayout138.xml"/><Relationship Id="rId100" Type="http://schemas.openxmlformats.org/officeDocument/2006/relationships/slideLayout" Target="../slideLayouts/slideLayout161.xml"/><Relationship Id="rId105" Type="http://schemas.openxmlformats.org/officeDocument/2006/relationships/slideLayout" Target="../slideLayouts/slideLayout166.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72" Type="http://schemas.openxmlformats.org/officeDocument/2006/relationships/slideLayout" Target="../slideLayouts/slideLayout133.xml"/><Relationship Id="rId93" Type="http://schemas.openxmlformats.org/officeDocument/2006/relationships/slideLayout" Target="../slideLayouts/slideLayout154.xml"/><Relationship Id="rId98" Type="http://schemas.openxmlformats.org/officeDocument/2006/relationships/slideLayout" Target="../slideLayouts/slideLayout159.xml"/><Relationship Id="rId3" Type="http://schemas.openxmlformats.org/officeDocument/2006/relationships/slideLayout" Target="../slideLayouts/slideLayout64.xml"/><Relationship Id="rId25" Type="http://schemas.openxmlformats.org/officeDocument/2006/relationships/slideLayout" Target="../slideLayouts/slideLayout86.xml"/><Relationship Id="rId46" Type="http://schemas.openxmlformats.org/officeDocument/2006/relationships/slideLayout" Target="../slideLayouts/slideLayout107.xml"/><Relationship Id="rId67"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image" Target="../media/image26.png"/><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 Type="http://schemas.openxmlformats.org/officeDocument/2006/relationships/slideLayout" Target="../slideLayouts/slideLayout195.xml"/><Relationship Id="rId21" Type="http://schemas.openxmlformats.org/officeDocument/2006/relationships/slideLayout" Target="../slideLayouts/slideLayout213.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image" Target="../media/image16.png"/><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5" Type="http://schemas.openxmlformats.org/officeDocument/2006/relationships/slideLayout" Target="../slideLayouts/slideLayout226.xml"/><Relationship Id="rId10" Type="http://schemas.openxmlformats.org/officeDocument/2006/relationships/image" Target="../media/image16.png"/><Relationship Id="rId4" Type="http://schemas.openxmlformats.org/officeDocument/2006/relationships/slideLayout" Target="../slideLayouts/slideLayout225.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536524" y="6318453"/>
            <a:ext cx="287426" cy="287083"/>
          </a:xfrm>
          <a:prstGeom prst="rect">
            <a:avLst/>
          </a:prstGeom>
        </p:spPr>
      </p:pic>
      <p:sp>
        <p:nvSpPr>
          <p:cNvPr id="2" name="Holder 2"/>
          <p:cNvSpPr>
            <a:spLocks noGrp="1"/>
          </p:cNvSpPr>
          <p:nvPr>
            <p:ph type="title"/>
          </p:nvPr>
        </p:nvSpPr>
        <p:spPr>
          <a:xfrm>
            <a:off x="296367" y="69037"/>
            <a:ext cx="11599265" cy="1653590"/>
          </a:xfrm>
          <a:prstGeom prst="rect">
            <a:avLst/>
          </a:prstGeom>
        </p:spPr>
        <p:txBody>
          <a:bodyPr wrap="square" lIns="0" tIns="0" rIns="0" bIns="0">
            <a:spAutoFit/>
          </a:bodyPr>
          <a:lstStyle>
            <a:lvl1pPr>
              <a:defRPr sz="3400" b="0" i="0">
                <a:solidFill>
                  <a:schemeClr val="bg1"/>
                </a:solidFill>
                <a:latin typeface="Gotham Rounded"/>
                <a:cs typeface="Gotham Rounded"/>
              </a:defRPr>
            </a:lvl1pPr>
          </a:lstStyle>
          <a:p>
            <a:endParaRPr/>
          </a:p>
        </p:txBody>
      </p:sp>
      <p:sp>
        <p:nvSpPr>
          <p:cNvPr id="3" name="Holder 3"/>
          <p:cNvSpPr>
            <a:spLocks noGrp="1"/>
          </p:cNvSpPr>
          <p:nvPr>
            <p:ph type="body" idx="1"/>
          </p:nvPr>
        </p:nvSpPr>
        <p:spPr>
          <a:xfrm>
            <a:off x="4555997" y="1170813"/>
            <a:ext cx="7244715" cy="4354830"/>
          </a:xfrm>
          <a:prstGeom prst="rect">
            <a:avLst/>
          </a:prstGeom>
        </p:spPr>
        <p:txBody>
          <a:bodyPr wrap="square" lIns="0" tIns="0" rIns="0" bIns="0">
            <a:spAutoFit/>
          </a:bodyPr>
          <a:lstStyle>
            <a:lvl1pPr>
              <a:defRPr sz="1500" b="0" i="0">
                <a:solidFill>
                  <a:srgbClr val="3B5468"/>
                </a:solidFill>
                <a:latin typeface="Gotham Rounded"/>
                <a:cs typeface="Gotham Rounded"/>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02947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40000"/>
            <a:ext cx="11112000" cy="3240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40000" y="2286000"/>
            <a:ext cx="11112000" cy="385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480000" y="6372000"/>
            <a:ext cx="1800000" cy="180000"/>
          </a:xfrm>
          <a:prstGeom prst="rect">
            <a:avLst/>
          </a:prstGeom>
        </p:spPr>
        <p:txBody>
          <a:bodyPr vert="horz" lIns="0" tIns="0" rIns="0" bIns="0" rtlCol="0" anchor="b" anchorCtr="0">
            <a:noAutofit/>
          </a:bodyPr>
          <a:lstStyle>
            <a:lvl1pPr algn="l">
              <a:defRPr sz="800">
                <a:solidFill>
                  <a:schemeClr val="tx2"/>
                </a:solidFill>
              </a:defRPr>
            </a:lvl1pPr>
          </a:lstStyle>
          <a:p>
            <a:fld id="{9A1BB462-BFA1-4EEF-801A-14F2F8A71546}" type="datetime1">
              <a:rPr lang="en-GB" smtClean="0"/>
              <a:t>09/06/2025</a:t>
            </a:fld>
            <a:endParaRPr lang="en-GB"/>
          </a:p>
        </p:txBody>
      </p:sp>
      <p:sp>
        <p:nvSpPr>
          <p:cNvPr id="5" name="Footer Placeholder 4"/>
          <p:cNvSpPr>
            <a:spLocks noGrp="1"/>
          </p:cNvSpPr>
          <p:nvPr>
            <p:ph type="ftr" sz="quarter" idx="3"/>
          </p:nvPr>
        </p:nvSpPr>
        <p:spPr>
          <a:xfrm>
            <a:off x="968400" y="6372000"/>
            <a:ext cx="4680000" cy="180000"/>
          </a:xfrm>
          <a:prstGeom prst="rect">
            <a:avLst/>
          </a:prstGeom>
        </p:spPr>
        <p:txBody>
          <a:bodyPr vert="horz" lIns="0" tIns="0" rIns="0" bIns="0" rtlCol="0" anchor="b" anchorCtr="0">
            <a:noAutofit/>
          </a:bodyPr>
          <a:lstStyle>
            <a:lvl1pPr algn="l">
              <a:defRPr sz="800">
                <a:solidFill>
                  <a:schemeClr val="tx2"/>
                </a:solidFill>
              </a:defRPr>
            </a:lvl1pPr>
          </a:lstStyle>
          <a:p>
            <a:r>
              <a:rPr lang="en-GB"/>
              <a:t>© 2022 Tokamak Energy  Private and Confidential</a:t>
            </a:r>
          </a:p>
        </p:txBody>
      </p:sp>
      <p:sp>
        <p:nvSpPr>
          <p:cNvPr id="6" name="Slide Number Placeholder 5"/>
          <p:cNvSpPr>
            <a:spLocks noGrp="1"/>
          </p:cNvSpPr>
          <p:nvPr>
            <p:ph type="sldNum" sz="quarter" idx="4"/>
          </p:nvPr>
        </p:nvSpPr>
        <p:spPr>
          <a:xfrm>
            <a:off x="10930107" y="6372000"/>
            <a:ext cx="720000" cy="180000"/>
          </a:xfrm>
          <a:prstGeom prst="rect">
            <a:avLst/>
          </a:prstGeom>
        </p:spPr>
        <p:txBody>
          <a:bodyPr vert="horz" lIns="0" tIns="0" rIns="0" bIns="0" rtlCol="0" anchor="b" anchorCtr="0">
            <a:noAutofit/>
          </a:bodyPr>
          <a:lstStyle>
            <a:lvl1pPr algn="r">
              <a:defRPr sz="1000" b="1">
                <a:solidFill>
                  <a:schemeClr val="accent1"/>
                </a:solidFill>
              </a:defRPr>
            </a:lvl1pPr>
          </a:lstStyle>
          <a:p>
            <a:fld id="{0B868178-02AE-42FC-958D-6B8F13B60175}" type="slidenum">
              <a:rPr lang="en-GB" smtClean="0"/>
              <a:pPr/>
              <a:t>‹#›</a:t>
            </a:fld>
            <a:endParaRPr lang="en-GB"/>
          </a:p>
        </p:txBody>
      </p:sp>
      <p:pic>
        <p:nvPicPr>
          <p:cNvPr id="8" name="Picture 7">
            <a:extLst>
              <a:ext uri="{FF2B5EF4-FFF2-40B4-BE49-F238E27FC236}">
                <a16:creationId xmlns:a16="http://schemas.microsoft.com/office/drawing/2014/main" id="{0944EC89-3B1B-D7BA-4831-FA2381BF736D}"/>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534340" y="6315619"/>
            <a:ext cx="295200" cy="295200"/>
          </a:xfrm>
          <a:prstGeom prst="rect">
            <a:avLst/>
          </a:prstGeom>
        </p:spPr>
      </p:pic>
    </p:spTree>
    <p:extLst>
      <p:ext uri="{BB962C8B-B14F-4D97-AF65-F5344CB8AC3E}">
        <p14:creationId xmlns:p14="http://schemas.microsoft.com/office/powerpoint/2010/main" val="225950140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Lst>
  <p:hf sldNum="0" hdr="0" ft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7100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hf sldNum="0" hdr="0" ft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40000"/>
            <a:ext cx="11112000" cy="3240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40000" y="2286000"/>
            <a:ext cx="11112000" cy="385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480000" y="6372000"/>
            <a:ext cx="1800000" cy="180000"/>
          </a:xfrm>
          <a:prstGeom prst="rect">
            <a:avLst/>
          </a:prstGeom>
        </p:spPr>
        <p:txBody>
          <a:bodyPr vert="horz" lIns="0" tIns="0" rIns="0" bIns="0" rtlCol="0" anchor="b" anchorCtr="0">
            <a:noAutofit/>
          </a:bodyPr>
          <a:lstStyle>
            <a:lvl1pPr algn="l">
              <a:defRPr sz="800">
                <a:solidFill>
                  <a:schemeClr val="tx2"/>
                </a:solidFill>
              </a:defRPr>
            </a:lvl1pPr>
          </a:lstStyle>
          <a:p>
            <a:fld id="{2A44A855-7994-4EC5-BA60-BA15F0D5DF08}" type="datetime1">
              <a:rPr lang="en-GB" smtClean="0"/>
              <a:t>09/06/2025</a:t>
            </a:fld>
            <a:endParaRPr lang="en-GB"/>
          </a:p>
        </p:txBody>
      </p:sp>
      <p:sp>
        <p:nvSpPr>
          <p:cNvPr id="5" name="Footer Placeholder 4"/>
          <p:cNvSpPr>
            <a:spLocks noGrp="1"/>
          </p:cNvSpPr>
          <p:nvPr>
            <p:ph type="ftr" sz="quarter" idx="3"/>
          </p:nvPr>
        </p:nvSpPr>
        <p:spPr>
          <a:xfrm>
            <a:off x="968400" y="6372000"/>
            <a:ext cx="4680000" cy="180000"/>
          </a:xfrm>
          <a:prstGeom prst="rect">
            <a:avLst/>
          </a:prstGeom>
        </p:spPr>
        <p:txBody>
          <a:bodyPr vert="horz" lIns="0" tIns="0" rIns="0" bIns="0" rtlCol="0" anchor="b" anchorCtr="0">
            <a:noAutofit/>
          </a:bodyPr>
          <a:lstStyle>
            <a:lvl1pPr algn="l">
              <a:defRPr sz="800">
                <a:solidFill>
                  <a:schemeClr val="tx2"/>
                </a:solidFill>
              </a:defRPr>
            </a:lvl1pPr>
          </a:lstStyle>
          <a:p>
            <a:r>
              <a:rPr lang="en-GB"/>
              <a:t>© 2022 Tokamak Energy  Private and Confidential</a:t>
            </a:r>
          </a:p>
        </p:txBody>
      </p:sp>
      <p:sp>
        <p:nvSpPr>
          <p:cNvPr id="6" name="Slide Number Placeholder 5"/>
          <p:cNvSpPr>
            <a:spLocks noGrp="1"/>
          </p:cNvSpPr>
          <p:nvPr>
            <p:ph type="sldNum" sz="quarter" idx="4"/>
          </p:nvPr>
        </p:nvSpPr>
        <p:spPr>
          <a:xfrm>
            <a:off x="10930107" y="6372000"/>
            <a:ext cx="720000" cy="180000"/>
          </a:xfrm>
          <a:prstGeom prst="rect">
            <a:avLst/>
          </a:prstGeom>
        </p:spPr>
        <p:txBody>
          <a:bodyPr vert="horz" lIns="0" tIns="0" rIns="0" bIns="0" rtlCol="0" anchor="b" anchorCtr="0">
            <a:noAutofit/>
          </a:bodyPr>
          <a:lstStyle>
            <a:lvl1pPr algn="r">
              <a:defRPr sz="1000" b="1">
                <a:solidFill>
                  <a:schemeClr val="accent1"/>
                </a:solidFill>
              </a:defRPr>
            </a:lvl1pPr>
          </a:lstStyle>
          <a:p>
            <a:fld id="{0B868178-02AE-42FC-958D-6B8F13B60175}" type="slidenum">
              <a:rPr lang="en-GB" smtClean="0"/>
              <a:pPr/>
              <a:t>‹#›</a:t>
            </a:fld>
            <a:endParaRPr lang="en-GB"/>
          </a:p>
        </p:txBody>
      </p:sp>
      <p:pic>
        <p:nvPicPr>
          <p:cNvPr id="8" name="Picture 7">
            <a:extLst>
              <a:ext uri="{FF2B5EF4-FFF2-40B4-BE49-F238E27FC236}">
                <a16:creationId xmlns:a16="http://schemas.microsoft.com/office/drawing/2014/main" id="{0944EC89-3B1B-D7BA-4831-FA2381BF736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534340" y="6315619"/>
            <a:ext cx="295200" cy="295200"/>
          </a:xfrm>
          <a:prstGeom prst="rect">
            <a:avLst/>
          </a:prstGeom>
        </p:spPr>
      </p:pic>
    </p:spTree>
    <p:extLst>
      <p:ext uri="{BB962C8B-B14F-4D97-AF65-F5344CB8AC3E}">
        <p14:creationId xmlns:p14="http://schemas.microsoft.com/office/powerpoint/2010/main" val="2360168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Lst>
  <p:hf sldNum="0" hdr="0" ft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6F268B8-CF8F-8472-E9BB-DF386279FECE}"/>
              </a:ext>
            </a:extLst>
          </p:cNvPr>
          <p:cNvPicPr>
            <a:picLocks noChangeAspect="1"/>
          </p:cNvPicPr>
          <p:nvPr userDrawn="1"/>
        </p:nvPicPr>
        <p:blipFill>
          <a:blip r:embed="rId107"/>
          <a:stretch>
            <a:fillRect/>
          </a:stretch>
        </p:blipFill>
        <p:spPr>
          <a:xfrm>
            <a:off x="536526" y="6318457"/>
            <a:ext cx="287426" cy="287086"/>
          </a:xfrm>
          <a:prstGeom prst="rect">
            <a:avLst/>
          </a:prstGeom>
        </p:spPr>
      </p:pic>
      <p:sp>
        <p:nvSpPr>
          <p:cNvPr id="2" name="Title Placeholder 1"/>
          <p:cNvSpPr>
            <a:spLocks noGrp="1"/>
          </p:cNvSpPr>
          <p:nvPr>
            <p:ph type="title"/>
          </p:nvPr>
        </p:nvSpPr>
        <p:spPr>
          <a:xfrm>
            <a:off x="540000" y="540000"/>
            <a:ext cx="11112000" cy="3240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40000" y="2286000"/>
            <a:ext cx="11112000" cy="385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480000" y="6372000"/>
            <a:ext cx="1800000" cy="180000"/>
          </a:xfrm>
          <a:prstGeom prst="rect">
            <a:avLst/>
          </a:prstGeom>
        </p:spPr>
        <p:txBody>
          <a:bodyPr vert="horz" lIns="0" tIns="0" rIns="0" bIns="0" rtlCol="0" anchor="b" anchorCtr="0">
            <a:noAutofit/>
          </a:bodyPr>
          <a:lstStyle>
            <a:lvl1pPr algn="l">
              <a:defRPr sz="800">
                <a:solidFill>
                  <a:schemeClr val="tx2"/>
                </a:solidFill>
              </a:defRPr>
            </a:lvl1pPr>
          </a:lstStyle>
          <a:p>
            <a:fld id="{87804FA2-7074-4380-B5FB-2A435F156551}" type="datetime1">
              <a:rPr lang="en-GB" smtClean="0"/>
              <a:t>09/06/2025</a:t>
            </a:fld>
            <a:endParaRPr lang="en-GB"/>
          </a:p>
        </p:txBody>
      </p:sp>
      <p:sp>
        <p:nvSpPr>
          <p:cNvPr id="5" name="Footer Placeholder 4"/>
          <p:cNvSpPr>
            <a:spLocks noGrp="1"/>
          </p:cNvSpPr>
          <p:nvPr>
            <p:ph type="ftr" sz="quarter" idx="3"/>
          </p:nvPr>
        </p:nvSpPr>
        <p:spPr>
          <a:xfrm>
            <a:off x="968400" y="6372000"/>
            <a:ext cx="4680000" cy="180000"/>
          </a:xfrm>
          <a:prstGeom prst="rect">
            <a:avLst/>
          </a:prstGeom>
        </p:spPr>
        <p:txBody>
          <a:bodyPr vert="horz" lIns="0" tIns="0" rIns="0" bIns="0" rtlCol="0" anchor="b" anchorCtr="0">
            <a:noAutofit/>
          </a:bodyPr>
          <a:lstStyle>
            <a:lvl1pPr algn="l">
              <a:defRPr sz="800">
                <a:solidFill>
                  <a:schemeClr val="tx2"/>
                </a:solidFill>
              </a:defRPr>
            </a:lvl1pPr>
          </a:lstStyle>
          <a:p>
            <a:r>
              <a:rPr lang="en-GB"/>
              <a:t>© 2022 Tokamak Energy  Private and Confidential</a:t>
            </a:r>
          </a:p>
        </p:txBody>
      </p:sp>
      <p:sp>
        <p:nvSpPr>
          <p:cNvPr id="6" name="Slide Number Placeholder 5"/>
          <p:cNvSpPr>
            <a:spLocks noGrp="1"/>
          </p:cNvSpPr>
          <p:nvPr>
            <p:ph type="sldNum" sz="quarter" idx="4"/>
          </p:nvPr>
        </p:nvSpPr>
        <p:spPr>
          <a:xfrm>
            <a:off x="10930107" y="6372000"/>
            <a:ext cx="720000" cy="180000"/>
          </a:xfrm>
          <a:prstGeom prst="rect">
            <a:avLst/>
          </a:prstGeom>
        </p:spPr>
        <p:txBody>
          <a:bodyPr vert="horz" lIns="0" tIns="0" rIns="0" bIns="0" rtlCol="0" anchor="b" anchorCtr="0">
            <a:noAutofit/>
          </a:bodyPr>
          <a:lstStyle>
            <a:lvl1pPr algn="r">
              <a:defRPr sz="1000" b="1">
                <a:solidFill>
                  <a:schemeClr val="accent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144971823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768" r:id="rId43"/>
    <p:sldLayoutId id="2147483769" r:id="rId44"/>
    <p:sldLayoutId id="2147483770" r:id="rId45"/>
    <p:sldLayoutId id="2147483771" r:id="rId46"/>
    <p:sldLayoutId id="2147483772" r:id="rId47"/>
    <p:sldLayoutId id="2147483773" r:id="rId48"/>
    <p:sldLayoutId id="2147483774" r:id="rId49"/>
    <p:sldLayoutId id="2147483775" r:id="rId50"/>
    <p:sldLayoutId id="2147483776" r:id="rId51"/>
    <p:sldLayoutId id="2147483777" r:id="rId52"/>
    <p:sldLayoutId id="2147483778" r:id="rId53"/>
    <p:sldLayoutId id="2147483779" r:id="rId54"/>
    <p:sldLayoutId id="2147483780" r:id="rId55"/>
    <p:sldLayoutId id="2147483781" r:id="rId56"/>
    <p:sldLayoutId id="2147483782" r:id="rId57"/>
    <p:sldLayoutId id="2147483783" r:id="rId58"/>
    <p:sldLayoutId id="2147483784" r:id="rId59"/>
    <p:sldLayoutId id="2147483785" r:id="rId60"/>
    <p:sldLayoutId id="2147483786" r:id="rId61"/>
    <p:sldLayoutId id="2147483787" r:id="rId62"/>
    <p:sldLayoutId id="2147483788" r:id="rId63"/>
    <p:sldLayoutId id="2147483789" r:id="rId64"/>
    <p:sldLayoutId id="2147483790" r:id="rId65"/>
    <p:sldLayoutId id="2147483791" r:id="rId66"/>
    <p:sldLayoutId id="2147483792" r:id="rId67"/>
    <p:sldLayoutId id="2147483793" r:id="rId68"/>
    <p:sldLayoutId id="2147483794" r:id="rId69"/>
    <p:sldLayoutId id="2147483795" r:id="rId70"/>
    <p:sldLayoutId id="2147483796" r:id="rId71"/>
    <p:sldLayoutId id="2147483797" r:id="rId72"/>
    <p:sldLayoutId id="2147483798" r:id="rId73"/>
    <p:sldLayoutId id="2147483799" r:id="rId74"/>
    <p:sldLayoutId id="2147483800" r:id="rId75"/>
    <p:sldLayoutId id="2147483801" r:id="rId76"/>
    <p:sldLayoutId id="2147483802" r:id="rId77"/>
    <p:sldLayoutId id="2147483803" r:id="rId78"/>
    <p:sldLayoutId id="2147483804" r:id="rId79"/>
    <p:sldLayoutId id="2147483805" r:id="rId80"/>
    <p:sldLayoutId id="2147483806" r:id="rId81"/>
    <p:sldLayoutId id="2147483807" r:id="rId82"/>
    <p:sldLayoutId id="2147483808" r:id="rId83"/>
    <p:sldLayoutId id="2147483809" r:id="rId84"/>
    <p:sldLayoutId id="2147483810" r:id="rId85"/>
    <p:sldLayoutId id="2147483811" r:id="rId86"/>
    <p:sldLayoutId id="2147483812" r:id="rId87"/>
    <p:sldLayoutId id="2147483813" r:id="rId88"/>
    <p:sldLayoutId id="2147483814" r:id="rId89"/>
    <p:sldLayoutId id="2147483815" r:id="rId90"/>
    <p:sldLayoutId id="2147483816" r:id="rId91"/>
    <p:sldLayoutId id="2147483817" r:id="rId92"/>
    <p:sldLayoutId id="2147483818" r:id="rId93"/>
    <p:sldLayoutId id="2147483819" r:id="rId94"/>
    <p:sldLayoutId id="2147483820" r:id="rId95"/>
    <p:sldLayoutId id="2147483821" r:id="rId96"/>
    <p:sldLayoutId id="2147483822" r:id="rId97"/>
    <p:sldLayoutId id="2147483823" r:id="rId98"/>
    <p:sldLayoutId id="2147483824" r:id="rId99"/>
    <p:sldLayoutId id="2147483825" r:id="rId100"/>
    <p:sldLayoutId id="2147483826" r:id="rId101"/>
    <p:sldLayoutId id="2147483827" r:id="rId102"/>
    <p:sldLayoutId id="2147483828" r:id="rId103"/>
    <p:sldLayoutId id="2147483829" r:id="rId104"/>
    <p:sldLayoutId id="2147483830" r:id="rId105"/>
  </p:sldLayoutIdLst>
  <p:hf sldNum="0" hdr="0" ft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6F268B8-CF8F-8472-E9BB-DF386279FECE}"/>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536526" y="6318457"/>
            <a:ext cx="287426" cy="287086"/>
          </a:xfrm>
          <a:prstGeom prst="rect">
            <a:avLst/>
          </a:prstGeom>
        </p:spPr>
      </p:pic>
      <p:sp>
        <p:nvSpPr>
          <p:cNvPr id="2" name="Title Placeholder 1"/>
          <p:cNvSpPr>
            <a:spLocks noGrp="1"/>
          </p:cNvSpPr>
          <p:nvPr>
            <p:ph type="title"/>
          </p:nvPr>
        </p:nvSpPr>
        <p:spPr>
          <a:xfrm>
            <a:off x="540000" y="540000"/>
            <a:ext cx="11112000" cy="3240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40000" y="2286000"/>
            <a:ext cx="11112000" cy="385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480000" y="6372000"/>
            <a:ext cx="1800000" cy="180000"/>
          </a:xfrm>
          <a:prstGeom prst="rect">
            <a:avLst/>
          </a:prstGeom>
        </p:spPr>
        <p:txBody>
          <a:bodyPr vert="horz" lIns="0" tIns="0" rIns="0" bIns="0" rtlCol="0" anchor="b" anchorCtr="0">
            <a:noAutofit/>
          </a:bodyPr>
          <a:lstStyle>
            <a:lvl1pPr algn="l">
              <a:defRPr sz="800">
                <a:solidFill>
                  <a:schemeClr val="tx2"/>
                </a:solidFill>
              </a:defRPr>
            </a:lvl1pPr>
          </a:lstStyle>
          <a:p>
            <a:fld id="{EE199CD4-C42E-457C-AD2F-6849B3C4B587}" type="datetime1">
              <a:rPr lang="en-GB" smtClean="0"/>
              <a:t>09/06/2025</a:t>
            </a:fld>
            <a:endParaRPr lang="en-GB"/>
          </a:p>
        </p:txBody>
      </p:sp>
      <p:sp>
        <p:nvSpPr>
          <p:cNvPr id="5" name="Footer Placeholder 4"/>
          <p:cNvSpPr>
            <a:spLocks noGrp="1"/>
          </p:cNvSpPr>
          <p:nvPr>
            <p:ph type="ftr" sz="quarter" idx="3"/>
          </p:nvPr>
        </p:nvSpPr>
        <p:spPr>
          <a:xfrm>
            <a:off x="968400" y="6372000"/>
            <a:ext cx="4680000" cy="180000"/>
          </a:xfrm>
          <a:prstGeom prst="rect">
            <a:avLst/>
          </a:prstGeom>
        </p:spPr>
        <p:txBody>
          <a:bodyPr vert="horz" lIns="0" tIns="0" rIns="0" bIns="0" rtlCol="0" anchor="b" anchorCtr="0">
            <a:noAutofit/>
          </a:bodyPr>
          <a:lstStyle>
            <a:lvl1pPr algn="l">
              <a:defRPr sz="800">
                <a:solidFill>
                  <a:schemeClr val="tx2"/>
                </a:solidFill>
              </a:defRPr>
            </a:lvl1pPr>
          </a:lstStyle>
          <a:p>
            <a:r>
              <a:rPr lang="en-GB"/>
              <a:t>© 2022 Tokamak Energy  Private and Confidential</a:t>
            </a:r>
          </a:p>
        </p:txBody>
      </p:sp>
      <p:sp>
        <p:nvSpPr>
          <p:cNvPr id="6" name="Slide Number Placeholder 5"/>
          <p:cNvSpPr>
            <a:spLocks noGrp="1"/>
          </p:cNvSpPr>
          <p:nvPr>
            <p:ph type="sldNum" sz="quarter" idx="4"/>
          </p:nvPr>
        </p:nvSpPr>
        <p:spPr>
          <a:xfrm>
            <a:off x="10930107" y="6372000"/>
            <a:ext cx="720000" cy="180000"/>
          </a:xfrm>
          <a:prstGeom prst="rect">
            <a:avLst/>
          </a:prstGeom>
        </p:spPr>
        <p:txBody>
          <a:bodyPr vert="horz" lIns="0" tIns="0" rIns="0" bIns="0" rtlCol="0" anchor="b" anchorCtr="0">
            <a:noAutofit/>
          </a:bodyPr>
          <a:lstStyle>
            <a:lvl1pPr algn="r">
              <a:defRPr sz="1000" b="1">
                <a:solidFill>
                  <a:schemeClr val="accent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357838714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Lst>
  <p:hf sldNum="0" hdr="0" ft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6F268B8-CF8F-8472-E9BB-DF386279FECE}"/>
              </a:ext>
            </a:extLst>
          </p:cNvPr>
          <p:cNvPicPr>
            <a:picLocks noChangeAspect="1"/>
          </p:cNvPicPr>
          <p:nvPr userDrawn="1"/>
        </p:nvPicPr>
        <p:blipFill>
          <a:blip r:embed="rId28"/>
          <a:stretch>
            <a:fillRect/>
          </a:stretch>
        </p:blipFill>
        <p:spPr>
          <a:xfrm>
            <a:off x="536526" y="6318457"/>
            <a:ext cx="287426" cy="287086"/>
          </a:xfrm>
          <a:prstGeom prst="rect">
            <a:avLst/>
          </a:prstGeom>
        </p:spPr>
      </p:pic>
      <p:sp>
        <p:nvSpPr>
          <p:cNvPr id="2" name="Title Placeholder 1"/>
          <p:cNvSpPr>
            <a:spLocks noGrp="1"/>
          </p:cNvSpPr>
          <p:nvPr>
            <p:ph type="title"/>
          </p:nvPr>
        </p:nvSpPr>
        <p:spPr>
          <a:xfrm>
            <a:off x="540000" y="540000"/>
            <a:ext cx="11112000" cy="3240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40000" y="2286000"/>
            <a:ext cx="11112000" cy="385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480000" y="6372000"/>
            <a:ext cx="1800000" cy="180000"/>
          </a:xfrm>
          <a:prstGeom prst="rect">
            <a:avLst/>
          </a:prstGeom>
        </p:spPr>
        <p:txBody>
          <a:bodyPr vert="horz" lIns="0" tIns="0" rIns="0" bIns="0" rtlCol="0" anchor="b" anchorCtr="0">
            <a:noAutofit/>
          </a:bodyPr>
          <a:lstStyle>
            <a:lvl1pPr algn="l">
              <a:defRPr sz="800">
                <a:solidFill>
                  <a:schemeClr val="tx2"/>
                </a:solidFill>
              </a:defRPr>
            </a:lvl1pPr>
          </a:lstStyle>
          <a:p>
            <a:fld id="{EB09EBDF-BFBF-4F1B-A18B-EDC2C92DD3C5}" type="datetime1">
              <a:rPr lang="en-GB" smtClean="0"/>
              <a:t>09/06/2025</a:t>
            </a:fld>
            <a:endParaRPr lang="en-GB"/>
          </a:p>
        </p:txBody>
      </p:sp>
      <p:sp>
        <p:nvSpPr>
          <p:cNvPr id="5" name="Footer Placeholder 4"/>
          <p:cNvSpPr>
            <a:spLocks noGrp="1"/>
          </p:cNvSpPr>
          <p:nvPr>
            <p:ph type="ftr" sz="quarter" idx="3"/>
          </p:nvPr>
        </p:nvSpPr>
        <p:spPr>
          <a:xfrm>
            <a:off x="968400" y="6372000"/>
            <a:ext cx="4680000" cy="180000"/>
          </a:xfrm>
          <a:prstGeom prst="rect">
            <a:avLst/>
          </a:prstGeom>
        </p:spPr>
        <p:txBody>
          <a:bodyPr vert="horz" lIns="0" tIns="0" rIns="0" bIns="0" rtlCol="0" anchor="b" anchorCtr="0">
            <a:noAutofit/>
          </a:bodyPr>
          <a:lstStyle>
            <a:lvl1pPr algn="l">
              <a:defRPr sz="800">
                <a:solidFill>
                  <a:schemeClr val="tx2"/>
                </a:solidFill>
              </a:defRPr>
            </a:lvl1pPr>
          </a:lstStyle>
          <a:p>
            <a:r>
              <a:rPr lang="en-GB"/>
              <a:t>© 2024 Tokamak Energy </a:t>
            </a:r>
          </a:p>
        </p:txBody>
      </p:sp>
      <p:sp>
        <p:nvSpPr>
          <p:cNvPr id="6" name="Slide Number Placeholder 5"/>
          <p:cNvSpPr>
            <a:spLocks noGrp="1"/>
          </p:cNvSpPr>
          <p:nvPr>
            <p:ph type="sldNum" sz="quarter" idx="4"/>
          </p:nvPr>
        </p:nvSpPr>
        <p:spPr>
          <a:xfrm>
            <a:off x="10930107" y="6372000"/>
            <a:ext cx="720000" cy="180000"/>
          </a:xfrm>
          <a:prstGeom prst="rect">
            <a:avLst/>
          </a:prstGeom>
        </p:spPr>
        <p:txBody>
          <a:bodyPr vert="horz" lIns="0" tIns="0" rIns="0" bIns="0" rtlCol="0" anchor="b" anchorCtr="0">
            <a:noAutofit/>
          </a:bodyPr>
          <a:lstStyle>
            <a:lvl1pPr algn="r">
              <a:defRPr sz="1000" b="1">
                <a:solidFill>
                  <a:schemeClr val="accent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89207697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Lst>
  <p:hf hd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90301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Lst>
  <p:hf hd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40000"/>
            <a:ext cx="11112000" cy="584744"/>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p:cNvSpPr>
            <a:spLocks noGrp="1"/>
          </p:cNvSpPr>
          <p:nvPr>
            <p:ph type="body" idx="1"/>
          </p:nvPr>
        </p:nvSpPr>
        <p:spPr>
          <a:xfrm>
            <a:off x="540000" y="1412776"/>
            <a:ext cx="11112000" cy="4725224"/>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p:cNvSpPr>
            <a:spLocks noGrp="1"/>
          </p:cNvSpPr>
          <p:nvPr>
            <p:ph type="ftr" sz="quarter" idx="3"/>
          </p:nvPr>
        </p:nvSpPr>
        <p:spPr>
          <a:xfrm>
            <a:off x="815413" y="6501341"/>
            <a:ext cx="4680000" cy="180000"/>
          </a:xfrm>
          <a:prstGeom prst="rect">
            <a:avLst/>
          </a:prstGeom>
        </p:spPr>
        <p:txBody>
          <a:bodyPr vert="horz" lIns="0" tIns="0" rIns="0" bIns="0" rtlCol="0" anchor="b" anchorCtr="0">
            <a:noAutofit/>
          </a:bodyPr>
          <a:lstStyle>
            <a:lvl1pPr algn="l">
              <a:defRPr sz="867" b="0" i="0">
                <a:solidFill>
                  <a:schemeClr val="accent5"/>
                </a:solidFill>
                <a:latin typeface="+mn-lt"/>
              </a:defRPr>
            </a:lvl1pPr>
          </a:lstStyle>
          <a:p>
            <a:r>
              <a:rPr lang="en-GB"/>
              <a:t>© 2025 Tokamak Energy  Private and Confidential</a:t>
            </a:r>
          </a:p>
        </p:txBody>
      </p:sp>
      <p:sp>
        <p:nvSpPr>
          <p:cNvPr id="6" name="Slide Number Placeholder 5"/>
          <p:cNvSpPr>
            <a:spLocks noGrp="1"/>
          </p:cNvSpPr>
          <p:nvPr>
            <p:ph type="sldNum" sz="quarter" idx="4"/>
          </p:nvPr>
        </p:nvSpPr>
        <p:spPr>
          <a:xfrm>
            <a:off x="10930107" y="6501341"/>
            <a:ext cx="720000" cy="180000"/>
          </a:xfrm>
          <a:prstGeom prst="rect">
            <a:avLst/>
          </a:prstGeom>
        </p:spPr>
        <p:txBody>
          <a:bodyPr vert="horz" lIns="0" tIns="0" rIns="0" bIns="0" rtlCol="0" anchor="b" anchorCtr="0">
            <a:noAutofit/>
          </a:bodyPr>
          <a:lstStyle>
            <a:lvl1pPr algn="r">
              <a:defRPr sz="867" b="0">
                <a:solidFill>
                  <a:schemeClr val="accent1"/>
                </a:solidFill>
                <a:latin typeface="+mn-lt"/>
              </a:defRPr>
            </a:lvl1pPr>
          </a:lstStyle>
          <a:p>
            <a:fld id="{0B868178-02AE-42FC-958D-6B8F13B60175}" type="slidenum">
              <a:rPr lang="en-GB" smtClean="0"/>
              <a:pPr/>
              <a:t>‹#›</a:t>
            </a:fld>
            <a:endParaRPr lang="en-GB"/>
          </a:p>
        </p:txBody>
      </p:sp>
      <p:pic>
        <p:nvPicPr>
          <p:cNvPr id="8" name="Picture 7" descr="A group of orange circles&#10;&#10;Description automatically generated">
            <a:extLst>
              <a:ext uri="{FF2B5EF4-FFF2-40B4-BE49-F238E27FC236}">
                <a16:creationId xmlns:a16="http://schemas.microsoft.com/office/drawing/2014/main" id="{73C6B68B-EBC0-F70D-01BB-69A0CF7AB6B6}"/>
              </a:ext>
            </a:extLst>
          </p:cNvPr>
          <p:cNvPicPr>
            <a:picLocks noChangeAspect="1"/>
          </p:cNvPicPr>
          <p:nvPr userDrawn="1"/>
        </p:nvPicPr>
        <p:blipFill>
          <a:blip r:embed="rId10"/>
          <a:stretch>
            <a:fillRect/>
          </a:stretch>
        </p:blipFill>
        <p:spPr>
          <a:xfrm>
            <a:off x="388119" y="6426033"/>
            <a:ext cx="303763" cy="303404"/>
          </a:xfrm>
          <a:prstGeom prst="rect">
            <a:avLst/>
          </a:prstGeom>
        </p:spPr>
      </p:pic>
    </p:spTree>
    <p:extLst>
      <p:ext uri="{BB962C8B-B14F-4D97-AF65-F5344CB8AC3E}">
        <p14:creationId xmlns:p14="http://schemas.microsoft.com/office/powerpoint/2010/main" val="1067194030"/>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Lst>
  <p:hf hdr="0" dt="0"/>
  <p:txStyles>
    <p:titleStyle>
      <a:lvl1pPr algn="l" defTabSz="990575"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90575" rtl="0" eaLnBrk="1" latinLnBrk="0" hangingPunct="1">
        <a:spcBef>
          <a:spcPts val="0"/>
        </a:spcBef>
        <a:spcAft>
          <a:spcPts val="1625"/>
        </a:spcAft>
        <a:buFontTx/>
        <a:buNone/>
        <a:defRPr sz="1867" b="0" i="0" kern="1200">
          <a:solidFill>
            <a:schemeClr val="tx2"/>
          </a:solidFill>
          <a:latin typeface="+mn-lt"/>
          <a:ea typeface="+mn-ea"/>
          <a:cs typeface="+mn-cs"/>
        </a:defRPr>
      </a:lvl1pPr>
      <a:lvl2pPr marL="233994" indent="-233994" algn="l" defTabSz="990575" rtl="0" eaLnBrk="1" latinLnBrk="0" hangingPunct="1">
        <a:spcBef>
          <a:spcPts val="0"/>
        </a:spcBef>
        <a:spcAft>
          <a:spcPts val="1625"/>
        </a:spcAft>
        <a:buFont typeface="Arial" panose="020B0604020202020204" pitchFamily="34" charset="0"/>
        <a:buChar char="•"/>
        <a:defRPr sz="1600" b="0" i="0" kern="1200">
          <a:solidFill>
            <a:schemeClr val="tx2"/>
          </a:solidFill>
          <a:latin typeface="+mn-lt"/>
          <a:ea typeface="+mn-ea"/>
          <a:cs typeface="+mn-cs"/>
        </a:defRPr>
      </a:lvl2pPr>
      <a:lvl3pPr marL="467988" indent="-233994" algn="l" defTabSz="990575" rtl="0" eaLnBrk="1" latinLnBrk="0" hangingPunct="1">
        <a:spcBef>
          <a:spcPts val="0"/>
        </a:spcBef>
        <a:spcAft>
          <a:spcPts val="1625"/>
        </a:spcAft>
        <a:buFont typeface="Arial" panose="020B0604020202020204" pitchFamily="34" charset="0"/>
        <a:buChar char="•"/>
        <a:defRPr sz="1600" b="0" i="0" kern="1200">
          <a:solidFill>
            <a:schemeClr val="tx2"/>
          </a:solidFill>
          <a:latin typeface="+mn-lt"/>
          <a:ea typeface="+mn-ea"/>
          <a:cs typeface="+mn-cs"/>
        </a:defRPr>
      </a:lvl3pPr>
      <a:lvl4pPr marL="701982" indent="-233994" algn="l" defTabSz="990575" rtl="0" eaLnBrk="1" latinLnBrk="0" hangingPunct="1">
        <a:spcBef>
          <a:spcPts val="0"/>
        </a:spcBef>
        <a:spcAft>
          <a:spcPts val="1625"/>
        </a:spcAft>
        <a:buFont typeface="Arial" panose="020B0604020202020204" pitchFamily="34" charset="0"/>
        <a:buChar char="•"/>
        <a:defRPr sz="1600" b="0" i="0" kern="1200">
          <a:solidFill>
            <a:schemeClr val="tx2"/>
          </a:solidFill>
          <a:latin typeface="+mn-lt"/>
          <a:ea typeface="+mn-ea"/>
          <a:cs typeface="+mn-cs"/>
        </a:defRPr>
      </a:lvl4pPr>
      <a:lvl5pPr marL="935977" indent="-233994" algn="l" defTabSz="990575" rtl="0" eaLnBrk="1" latinLnBrk="0" hangingPunct="1">
        <a:spcBef>
          <a:spcPts val="0"/>
        </a:spcBef>
        <a:spcAft>
          <a:spcPts val="1625"/>
        </a:spcAft>
        <a:buFont typeface="Arial" panose="020B0604020202020204" pitchFamily="34" charset="0"/>
        <a:buChar char="•"/>
        <a:defRPr sz="1600" b="0" i="0" kern="1200">
          <a:solidFill>
            <a:schemeClr val="tx2"/>
          </a:solidFill>
          <a:latin typeface="+mn-lt"/>
          <a:ea typeface="+mn-ea"/>
          <a:cs typeface="+mn-cs"/>
        </a:defRPr>
      </a:lvl5pPr>
      <a:lvl6pPr marL="1169971" indent="-233994" algn="l" defTabSz="990575" rtl="0" eaLnBrk="1" latinLnBrk="0" hangingPunct="1">
        <a:spcBef>
          <a:spcPts val="0"/>
        </a:spcBef>
        <a:spcAft>
          <a:spcPts val="1625"/>
        </a:spcAft>
        <a:buFont typeface="Arial" panose="020B0604020202020204" pitchFamily="34" charset="0"/>
        <a:buChar char="•"/>
        <a:defRPr sz="1625" kern="1200">
          <a:solidFill>
            <a:schemeClr val="tx2"/>
          </a:solidFill>
          <a:latin typeface="+mn-lt"/>
          <a:ea typeface="+mn-ea"/>
          <a:cs typeface="+mn-cs"/>
        </a:defRPr>
      </a:lvl6pPr>
      <a:lvl7pPr marL="1403965" indent="-233994" algn="l" defTabSz="990575" rtl="0" eaLnBrk="1" latinLnBrk="0" hangingPunct="1">
        <a:spcBef>
          <a:spcPts val="0"/>
        </a:spcBef>
        <a:spcAft>
          <a:spcPts val="1625"/>
        </a:spcAft>
        <a:buFont typeface="Arial" panose="020B0604020202020204" pitchFamily="34" charset="0"/>
        <a:buChar char="•"/>
        <a:defRPr sz="1625" kern="1200">
          <a:solidFill>
            <a:schemeClr val="tx2"/>
          </a:solidFill>
          <a:latin typeface="+mn-lt"/>
          <a:ea typeface="+mn-ea"/>
          <a:cs typeface="+mn-cs"/>
        </a:defRPr>
      </a:lvl7pPr>
      <a:lvl8pPr marL="3714658" indent="-247644" algn="l" defTabSz="990575"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45" indent="-247644" algn="l" defTabSz="990575"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p:bodyStyle>
    <p:otherStyle>
      <a:defPPr>
        <a:defRPr lang="en-US"/>
      </a:defPPr>
      <a:lvl1pPr marL="0" algn="l" defTabSz="990575" rtl="0" eaLnBrk="1" latinLnBrk="0" hangingPunct="1">
        <a:defRPr sz="1951" kern="1200">
          <a:solidFill>
            <a:schemeClr val="tx1"/>
          </a:solidFill>
          <a:latin typeface="+mn-lt"/>
          <a:ea typeface="+mn-ea"/>
          <a:cs typeface="+mn-cs"/>
        </a:defRPr>
      </a:lvl1pPr>
      <a:lvl2pPr marL="495288" algn="l" defTabSz="990575" rtl="0" eaLnBrk="1" latinLnBrk="0" hangingPunct="1">
        <a:defRPr sz="1951" kern="1200">
          <a:solidFill>
            <a:schemeClr val="tx1"/>
          </a:solidFill>
          <a:latin typeface="+mn-lt"/>
          <a:ea typeface="+mn-ea"/>
          <a:cs typeface="+mn-cs"/>
        </a:defRPr>
      </a:lvl2pPr>
      <a:lvl3pPr marL="990575" algn="l" defTabSz="990575" rtl="0" eaLnBrk="1" latinLnBrk="0" hangingPunct="1">
        <a:defRPr sz="1951" kern="1200">
          <a:solidFill>
            <a:schemeClr val="tx1"/>
          </a:solidFill>
          <a:latin typeface="+mn-lt"/>
          <a:ea typeface="+mn-ea"/>
          <a:cs typeface="+mn-cs"/>
        </a:defRPr>
      </a:lvl3pPr>
      <a:lvl4pPr marL="1485863" algn="l" defTabSz="990575" rtl="0" eaLnBrk="1" latinLnBrk="0" hangingPunct="1">
        <a:defRPr sz="1951" kern="1200">
          <a:solidFill>
            <a:schemeClr val="tx1"/>
          </a:solidFill>
          <a:latin typeface="+mn-lt"/>
          <a:ea typeface="+mn-ea"/>
          <a:cs typeface="+mn-cs"/>
        </a:defRPr>
      </a:lvl4pPr>
      <a:lvl5pPr marL="1981150" algn="l" defTabSz="990575" rtl="0" eaLnBrk="1" latinLnBrk="0" hangingPunct="1">
        <a:defRPr sz="1951" kern="1200">
          <a:solidFill>
            <a:schemeClr val="tx1"/>
          </a:solidFill>
          <a:latin typeface="+mn-lt"/>
          <a:ea typeface="+mn-ea"/>
          <a:cs typeface="+mn-cs"/>
        </a:defRPr>
      </a:lvl5pPr>
      <a:lvl6pPr marL="2476438" algn="l" defTabSz="990575" rtl="0" eaLnBrk="1" latinLnBrk="0" hangingPunct="1">
        <a:defRPr sz="1951" kern="1200">
          <a:solidFill>
            <a:schemeClr val="tx1"/>
          </a:solidFill>
          <a:latin typeface="+mn-lt"/>
          <a:ea typeface="+mn-ea"/>
          <a:cs typeface="+mn-cs"/>
        </a:defRPr>
      </a:lvl6pPr>
      <a:lvl7pPr marL="2971726" algn="l" defTabSz="990575" rtl="0" eaLnBrk="1" latinLnBrk="0" hangingPunct="1">
        <a:defRPr sz="1951" kern="1200">
          <a:solidFill>
            <a:schemeClr val="tx1"/>
          </a:solidFill>
          <a:latin typeface="+mn-lt"/>
          <a:ea typeface="+mn-ea"/>
          <a:cs typeface="+mn-cs"/>
        </a:defRPr>
      </a:lvl7pPr>
      <a:lvl8pPr marL="3467013" algn="l" defTabSz="990575" rtl="0" eaLnBrk="1" latinLnBrk="0" hangingPunct="1">
        <a:defRPr sz="1951" kern="1200">
          <a:solidFill>
            <a:schemeClr val="tx1"/>
          </a:solidFill>
          <a:latin typeface="+mn-lt"/>
          <a:ea typeface="+mn-ea"/>
          <a:cs typeface="+mn-cs"/>
        </a:defRPr>
      </a:lvl8pPr>
      <a:lvl9pPr marL="3962301" algn="l" defTabSz="990575" rtl="0" eaLnBrk="1" latinLnBrk="0" hangingPunct="1">
        <a:defRPr sz="195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7">
          <p15:clr>
            <a:srgbClr val="4B5D6B"/>
          </p15:clr>
        </p15:guide>
        <p15:guide id="10" orient="horz" pos="4127">
          <p15:clr>
            <a:srgbClr val="4B5D6B"/>
          </p15:clr>
        </p15:guide>
        <p15:guide id="11" pos="3773">
          <p15:clr>
            <a:srgbClr val="4B5D6B"/>
          </p15:clr>
        </p15:guide>
        <p15:guide id="12" pos="3907">
          <p15:clr>
            <a:srgbClr val="4B5D6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80.jpeg"/><Relationship Id="rId1" Type="http://schemas.openxmlformats.org/officeDocument/2006/relationships/slideLayout" Target="../slideLayouts/slideLayout28.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8" Type="http://schemas.openxmlformats.org/officeDocument/2006/relationships/image" Target="../media/image108.png"/><Relationship Id="rId3" Type="http://schemas.microsoft.com/office/2007/relationships/hdphoto" Target="../media/hdphoto1.wdp"/><Relationship Id="rId7" Type="http://schemas.openxmlformats.org/officeDocument/2006/relationships/image" Target="../media/image107.svg"/><Relationship Id="rId2" Type="http://schemas.openxmlformats.org/officeDocument/2006/relationships/image" Target="../media/image103.png"/><Relationship Id="rId1" Type="http://schemas.openxmlformats.org/officeDocument/2006/relationships/slideLayout" Target="../slideLayouts/slideLayout84.xml"/><Relationship Id="rId6" Type="http://schemas.openxmlformats.org/officeDocument/2006/relationships/image" Target="../media/image106.png"/><Relationship Id="rId5" Type="http://schemas.openxmlformats.org/officeDocument/2006/relationships/image" Target="../media/image105.sv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svg"/></Relationships>
</file>

<file path=ppt/slides/_rels/slide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80.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12.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slideLayout" Target="../slideLayouts/slideLayout192.xml"/><Relationship Id="rId7" Type="http://schemas.openxmlformats.org/officeDocument/2006/relationships/image" Target="../media/image1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0.png"/><Relationship Id="rId5" Type="http://schemas.openxmlformats.org/officeDocument/2006/relationships/image" Target="../media/image113.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80.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80.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80.jpeg"/><Relationship Id="rId1" Type="http://schemas.openxmlformats.org/officeDocument/2006/relationships/slideLayout" Target="../slideLayouts/slideLayout28.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xml"/><Relationship Id="rId1" Type="http://schemas.openxmlformats.org/officeDocument/2006/relationships/slideLayout" Target="../slideLayouts/slideLayout218.xml"/><Relationship Id="rId5" Type="http://schemas.openxmlformats.org/officeDocument/2006/relationships/image" Target="../media/image17.pn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jp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3.xml"/><Relationship Id="rId1" Type="http://schemas.openxmlformats.org/officeDocument/2006/relationships/slideLayout" Target="../slideLayouts/slideLayout113.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2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image" Target="../media/image132.jpeg"/><Relationship Id="rId1" Type="http://schemas.openxmlformats.org/officeDocument/2006/relationships/slideLayout" Target="../slideLayouts/slideLayout219.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jpeg"/><Relationship Id="rId9" Type="http://schemas.openxmlformats.org/officeDocument/2006/relationships/image" Target="../media/image138.jpeg"/></Relationships>
</file>

<file path=ppt/slides/_rels/slide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2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svg"/><Relationship Id="rId18" Type="http://schemas.openxmlformats.org/officeDocument/2006/relationships/image" Target="../media/image161.jpeg"/><Relationship Id="rId26" Type="http://schemas.openxmlformats.org/officeDocument/2006/relationships/image" Target="../media/image168.png"/><Relationship Id="rId3" Type="http://schemas.openxmlformats.org/officeDocument/2006/relationships/image" Target="../media/image146.emf"/><Relationship Id="rId21" Type="http://schemas.openxmlformats.org/officeDocument/2006/relationships/image" Target="../media/image163.png"/><Relationship Id="rId7" Type="http://schemas.openxmlformats.org/officeDocument/2006/relationships/image" Target="../media/image150.svg"/><Relationship Id="rId12" Type="http://schemas.openxmlformats.org/officeDocument/2006/relationships/image" Target="../media/image155.png"/><Relationship Id="rId17" Type="http://schemas.openxmlformats.org/officeDocument/2006/relationships/image" Target="../media/image160.svg"/><Relationship Id="rId25" Type="http://schemas.openxmlformats.org/officeDocument/2006/relationships/image" Target="../media/image167.png"/><Relationship Id="rId2" Type="http://schemas.openxmlformats.org/officeDocument/2006/relationships/image" Target="../media/image145.png"/><Relationship Id="rId16" Type="http://schemas.openxmlformats.org/officeDocument/2006/relationships/image" Target="../media/image159.png"/><Relationship Id="rId20" Type="http://schemas.openxmlformats.org/officeDocument/2006/relationships/image" Target="../media/image17.png"/><Relationship Id="rId1" Type="http://schemas.openxmlformats.org/officeDocument/2006/relationships/slideLayout" Target="../slideLayouts/slideLayout213.xml"/><Relationship Id="rId6" Type="http://schemas.openxmlformats.org/officeDocument/2006/relationships/image" Target="../media/image149.png"/><Relationship Id="rId11" Type="http://schemas.openxmlformats.org/officeDocument/2006/relationships/image" Target="../media/image154.svg"/><Relationship Id="rId24" Type="http://schemas.openxmlformats.org/officeDocument/2006/relationships/image" Target="../media/image166.png"/><Relationship Id="rId5" Type="http://schemas.openxmlformats.org/officeDocument/2006/relationships/image" Target="../media/image148.png"/><Relationship Id="rId15" Type="http://schemas.openxmlformats.org/officeDocument/2006/relationships/image" Target="../media/image158.svg"/><Relationship Id="rId23" Type="http://schemas.openxmlformats.org/officeDocument/2006/relationships/image" Target="../media/image165.png"/><Relationship Id="rId28" Type="http://schemas.openxmlformats.org/officeDocument/2006/relationships/image" Target="../media/image170.png"/><Relationship Id="rId10" Type="http://schemas.openxmlformats.org/officeDocument/2006/relationships/image" Target="../media/image153.png"/><Relationship Id="rId19" Type="http://schemas.openxmlformats.org/officeDocument/2006/relationships/image" Target="../media/image162.png"/><Relationship Id="rId4" Type="http://schemas.openxmlformats.org/officeDocument/2006/relationships/image" Target="../media/image147.jpeg"/><Relationship Id="rId9" Type="http://schemas.openxmlformats.org/officeDocument/2006/relationships/image" Target="../media/image152.svg"/><Relationship Id="rId14" Type="http://schemas.openxmlformats.org/officeDocument/2006/relationships/image" Target="../media/image157.png"/><Relationship Id="rId22" Type="http://schemas.openxmlformats.org/officeDocument/2006/relationships/image" Target="../media/image164.png"/><Relationship Id="rId27" Type="http://schemas.openxmlformats.org/officeDocument/2006/relationships/image" Target="../media/image1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72.jpeg"/><Relationship Id="rId7" Type="http://schemas.openxmlformats.org/officeDocument/2006/relationships/image" Target="../media/image176.svg"/><Relationship Id="rId2" Type="http://schemas.openxmlformats.org/officeDocument/2006/relationships/image" Target="../media/image171.jpeg"/><Relationship Id="rId1" Type="http://schemas.openxmlformats.org/officeDocument/2006/relationships/slideLayout" Target="../slideLayouts/slideLayout28.xml"/><Relationship Id="rId6" Type="http://schemas.openxmlformats.org/officeDocument/2006/relationships/image" Target="../media/image175.png"/><Relationship Id="rId11" Type="http://schemas.openxmlformats.org/officeDocument/2006/relationships/image" Target="../media/image178.png"/><Relationship Id="rId5" Type="http://schemas.openxmlformats.org/officeDocument/2006/relationships/image" Target="../media/image174.svg"/><Relationship Id="rId10" Type="http://schemas.openxmlformats.org/officeDocument/2006/relationships/image" Target="../media/image177.png"/><Relationship Id="rId4" Type="http://schemas.openxmlformats.org/officeDocument/2006/relationships/image" Target="../media/image173.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80.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0.png"/><Relationship Id="rId5" Type="http://schemas.microsoft.com/office/2007/relationships/hdphoto" Target="../media/hdphoto2.wdp"/><Relationship Id="rId4" Type="http://schemas.openxmlformats.org/officeDocument/2006/relationships/image" Target="../media/image1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183.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82.png"/><Relationship Id="rId5" Type="http://schemas.microsoft.com/office/2007/relationships/hdphoto" Target="../media/hdphoto2.wdp"/><Relationship Id="rId4" Type="http://schemas.openxmlformats.org/officeDocument/2006/relationships/image" Target="../media/image179.png"/></Relationships>
</file>

<file path=ppt/slides/_rels/slide33.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7.jp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186.jpg"/><Relationship Id="rId5" Type="http://schemas.openxmlformats.org/officeDocument/2006/relationships/image" Target="../media/image80.jpeg"/><Relationship Id="rId4" Type="http://schemas.openxmlformats.org/officeDocument/2006/relationships/image" Target="../media/image185.JPG"/></Relationships>
</file>

<file path=ppt/slides/_rels/slide3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189.png"/></Relationships>
</file>

<file path=ppt/slides/_rels/slide3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0.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8" Type="http://schemas.openxmlformats.org/officeDocument/2006/relationships/image" Target="../media/image195.svg"/><Relationship Id="rId3" Type="http://schemas.openxmlformats.org/officeDocument/2006/relationships/image" Target="../media/image191.jpeg"/><Relationship Id="rId7" Type="http://schemas.openxmlformats.org/officeDocument/2006/relationships/image" Target="../media/image194.png"/><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17.png"/><Relationship Id="rId5" Type="http://schemas.openxmlformats.org/officeDocument/2006/relationships/image" Target="../media/image193.svg"/><Relationship Id="rId4" Type="http://schemas.openxmlformats.org/officeDocument/2006/relationships/image" Target="../media/image1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1.png"/><Relationship Id="rId21" Type="http://schemas.openxmlformats.org/officeDocument/2006/relationships/image" Target="../media/image4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60.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47.png"/><Relationship Id="rId15" Type="http://schemas.openxmlformats.org/officeDocument/2006/relationships/image" Target="../media/image72.png"/><Relationship Id="rId23" Type="http://schemas.openxmlformats.org/officeDocument/2006/relationships/image" Target="../media/image79.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8.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0.jpeg"/><Relationship Id="rId1" Type="http://schemas.openxmlformats.org/officeDocument/2006/relationships/slideLayout" Target="../slideLayouts/slideLayout28.xml"/><Relationship Id="rId5" Type="http://schemas.openxmlformats.org/officeDocument/2006/relationships/image" Target="../media/image94.png"/><Relationship Id="rId4" Type="http://schemas.openxmlformats.org/officeDocument/2006/relationships/image" Target="../media/image93.jpeg"/></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0.jpeg"/><Relationship Id="rId1" Type="http://schemas.openxmlformats.org/officeDocument/2006/relationships/slideLayout" Target="../slideLayouts/slideLayout28.xml"/><Relationship Id="rId5" Type="http://schemas.openxmlformats.org/officeDocument/2006/relationships/image" Target="../media/image97.jpeg"/><Relationship Id="rId4" Type="http://schemas.openxmlformats.org/officeDocument/2006/relationships/image" Target="../media/image9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D4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0" y="40129"/>
            <a:ext cx="12192000" cy="6817995"/>
            <a:chOff x="0" y="40129"/>
            <a:chExt cx="12192000" cy="6817995"/>
          </a:xfrm>
        </p:grpSpPr>
        <p:pic>
          <p:nvPicPr>
            <p:cNvPr id="4" name="object 4"/>
            <p:cNvPicPr/>
            <p:nvPr/>
          </p:nvPicPr>
          <p:blipFill>
            <a:blip r:embed="rId2" cstate="print"/>
            <a:stretch>
              <a:fillRect/>
            </a:stretch>
          </p:blipFill>
          <p:spPr>
            <a:xfrm>
              <a:off x="536524" y="6318453"/>
              <a:ext cx="287426" cy="287083"/>
            </a:xfrm>
            <a:prstGeom prst="rect">
              <a:avLst/>
            </a:prstGeom>
          </p:spPr>
        </p:pic>
        <p:pic>
          <p:nvPicPr>
            <p:cNvPr id="5" name="object 5"/>
            <p:cNvPicPr/>
            <p:nvPr/>
          </p:nvPicPr>
          <p:blipFill>
            <a:blip r:embed="rId3" cstate="print"/>
            <a:stretch>
              <a:fillRect/>
            </a:stretch>
          </p:blipFill>
          <p:spPr>
            <a:xfrm>
              <a:off x="0" y="40129"/>
              <a:ext cx="12191999" cy="6817866"/>
            </a:xfrm>
            <a:prstGeom prst="rect">
              <a:avLst/>
            </a:prstGeom>
          </p:spPr>
        </p:pic>
        <p:pic>
          <p:nvPicPr>
            <p:cNvPr id="6" name="object 6"/>
            <p:cNvPicPr/>
            <p:nvPr/>
          </p:nvPicPr>
          <p:blipFill>
            <a:blip r:embed="rId4" cstate="print"/>
            <a:stretch>
              <a:fillRect/>
            </a:stretch>
          </p:blipFill>
          <p:spPr>
            <a:xfrm>
              <a:off x="1223771" y="3578352"/>
              <a:ext cx="9929622" cy="1119378"/>
            </a:xfrm>
            <a:prstGeom prst="rect">
              <a:avLst/>
            </a:prstGeom>
          </p:spPr>
        </p:pic>
        <p:pic>
          <p:nvPicPr>
            <p:cNvPr id="7" name="object 7"/>
            <p:cNvPicPr/>
            <p:nvPr/>
          </p:nvPicPr>
          <p:blipFill>
            <a:blip r:embed="rId5" cstate="print"/>
            <a:stretch>
              <a:fillRect/>
            </a:stretch>
          </p:blipFill>
          <p:spPr>
            <a:xfrm>
              <a:off x="3681983" y="4096511"/>
              <a:ext cx="4860798" cy="1119377"/>
            </a:xfrm>
            <a:prstGeom prst="rect">
              <a:avLst/>
            </a:prstGeom>
          </p:spPr>
        </p:pic>
      </p:grpSp>
      <p:sp>
        <p:nvSpPr>
          <p:cNvPr id="8" name="object 8"/>
          <p:cNvSpPr txBox="1">
            <a:spLocks noGrp="1"/>
          </p:cNvSpPr>
          <p:nvPr>
            <p:ph type="title"/>
          </p:nvPr>
        </p:nvSpPr>
        <p:spPr>
          <a:xfrm>
            <a:off x="1525269" y="3709161"/>
            <a:ext cx="9140825" cy="1153160"/>
          </a:xfrm>
          <a:prstGeom prst="rect">
            <a:avLst/>
          </a:prstGeom>
        </p:spPr>
        <p:txBody>
          <a:bodyPr vert="horz" wrap="square" lIns="0" tIns="105410" rIns="0" bIns="0" rtlCol="0">
            <a:spAutoFit/>
          </a:bodyPr>
          <a:lstStyle/>
          <a:p>
            <a:pPr marL="2470785" marR="5080" indent="-2458720">
              <a:lnSpc>
                <a:spcPts val="4079"/>
              </a:lnSpc>
              <a:spcBef>
                <a:spcPts val="830"/>
              </a:spcBef>
            </a:pPr>
            <a:r>
              <a:rPr sz="4000" dirty="0"/>
              <a:t>BRINGING</a:t>
            </a:r>
            <a:r>
              <a:rPr sz="4000" spc="-125" dirty="0"/>
              <a:t> </a:t>
            </a:r>
            <a:r>
              <a:rPr sz="4000" dirty="0"/>
              <a:t>FUSION</a:t>
            </a:r>
            <a:r>
              <a:rPr sz="4000" spc="-120" dirty="0"/>
              <a:t> </a:t>
            </a:r>
            <a:r>
              <a:rPr sz="4000" dirty="0"/>
              <a:t>POWER</a:t>
            </a:r>
            <a:r>
              <a:rPr sz="4000" spc="-120" dirty="0"/>
              <a:t> </a:t>
            </a:r>
            <a:r>
              <a:rPr sz="4000" dirty="0"/>
              <a:t>TO</a:t>
            </a:r>
            <a:r>
              <a:rPr sz="4000" spc="-135" dirty="0"/>
              <a:t> </a:t>
            </a:r>
            <a:r>
              <a:rPr sz="4000" spc="-25" dirty="0"/>
              <a:t>THE </a:t>
            </a:r>
            <a:r>
              <a:rPr sz="4000" dirty="0"/>
              <a:t>UNITED</a:t>
            </a:r>
            <a:r>
              <a:rPr sz="4000" spc="-155" dirty="0"/>
              <a:t> </a:t>
            </a:r>
            <a:r>
              <a:rPr sz="4000" spc="-10" dirty="0"/>
              <a:t>STATES</a:t>
            </a:r>
            <a:endParaRPr sz="4000"/>
          </a:p>
        </p:txBody>
      </p:sp>
      <p:grpSp>
        <p:nvGrpSpPr>
          <p:cNvPr id="9" name="object 9"/>
          <p:cNvGrpSpPr/>
          <p:nvPr/>
        </p:nvGrpSpPr>
        <p:grpSpPr>
          <a:xfrm>
            <a:off x="406400" y="2248407"/>
            <a:ext cx="11474450" cy="4298315"/>
            <a:chOff x="406400" y="2248407"/>
            <a:chExt cx="11474450" cy="4298315"/>
          </a:xfrm>
        </p:grpSpPr>
        <p:pic>
          <p:nvPicPr>
            <p:cNvPr id="10" name="object 10"/>
            <p:cNvPicPr/>
            <p:nvPr/>
          </p:nvPicPr>
          <p:blipFill>
            <a:blip r:embed="rId6" cstate="print"/>
            <a:stretch>
              <a:fillRect/>
            </a:stretch>
          </p:blipFill>
          <p:spPr>
            <a:xfrm>
              <a:off x="406400" y="6457857"/>
              <a:ext cx="9719945" cy="17999"/>
            </a:xfrm>
            <a:prstGeom prst="rect">
              <a:avLst/>
            </a:prstGeom>
          </p:spPr>
        </p:pic>
        <p:pic>
          <p:nvPicPr>
            <p:cNvPr id="11" name="object 11"/>
            <p:cNvPicPr/>
            <p:nvPr/>
          </p:nvPicPr>
          <p:blipFill>
            <a:blip r:embed="rId7" cstate="print"/>
            <a:stretch>
              <a:fillRect/>
            </a:stretch>
          </p:blipFill>
          <p:spPr>
            <a:xfrm>
              <a:off x="10438003" y="6197485"/>
              <a:ext cx="1442339" cy="349034"/>
            </a:xfrm>
            <a:prstGeom prst="rect">
              <a:avLst/>
            </a:prstGeom>
          </p:spPr>
        </p:pic>
        <p:pic>
          <p:nvPicPr>
            <p:cNvPr id="12" name="object 12"/>
            <p:cNvPicPr/>
            <p:nvPr/>
          </p:nvPicPr>
          <p:blipFill>
            <a:blip r:embed="rId7" cstate="print"/>
            <a:stretch>
              <a:fillRect/>
            </a:stretch>
          </p:blipFill>
          <p:spPr>
            <a:xfrm>
              <a:off x="4766309" y="2248407"/>
              <a:ext cx="3074797" cy="744093"/>
            </a:xfrm>
            <a:prstGeom prst="rect">
              <a:avLst/>
            </a:prstGeom>
          </p:spPr>
        </p:pic>
      </p:grpSp>
      <p:sp>
        <p:nvSpPr>
          <p:cNvPr id="13" name="object 13"/>
          <p:cNvSpPr txBox="1"/>
          <p:nvPr/>
        </p:nvSpPr>
        <p:spPr>
          <a:xfrm>
            <a:off x="5260340" y="6089396"/>
            <a:ext cx="1673225" cy="258404"/>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lang="en-US" sz="1600" kern="0" dirty="0">
                <a:solidFill>
                  <a:srgbClr val="FFFFFF"/>
                </a:solidFill>
                <a:latin typeface="Gotham Rounded"/>
                <a:cs typeface="Gotham Rounded"/>
              </a:rPr>
              <a:t>June</a:t>
            </a:r>
            <a:r>
              <a:rPr kumimoji="0" lang="en-US" sz="1600" b="0" i="0" u="none" strike="noStrike" kern="0" cap="none" spc="0" normalizeH="0" baseline="0" noProof="0" dirty="0">
                <a:ln>
                  <a:noFill/>
                </a:ln>
                <a:solidFill>
                  <a:srgbClr val="FFFFFF"/>
                </a:solidFill>
                <a:effectLst/>
                <a:uLnTx/>
                <a:uFillTx/>
                <a:latin typeface="Gotham Rounded"/>
                <a:cs typeface="Gotham Rounded"/>
              </a:rPr>
              <a:t> 2025</a:t>
            </a:r>
            <a:endParaRPr kumimoji="0" sz="1600" b="0" i="0" u="none" strike="noStrike" kern="0" cap="none" spc="0" normalizeH="0" baseline="0" noProof="0" dirty="0">
              <a:ln>
                <a:noFill/>
              </a:ln>
              <a:solidFill>
                <a:sysClr val="windowText" lastClr="000000"/>
              </a:solidFill>
              <a:effectLst/>
              <a:uLnTx/>
              <a:uFillTx/>
              <a:latin typeface="Gotham Rounded"/>
              <a:cs typeface="Gotham Rounde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EEEF8-10F2-8F7A-81D7-65CD985946F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955D682-F0F5-2F50-3447-F918FF154660}"/>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S Mincho"/>
              <a:cs typeface="Arial" panose="020B0604020202020204" pitchFamily="34" charset="0"/>
            </a:endParaRPr>
          </a:p>
        </p:txBody>
      </p:sp>
      <p:sp>
        <p:nvSpPr>
          <p:cNvPr id="11" name="Rectangle 10">
            <a:extLst>
              <a:ext uri="{FF2B5EF4-FFF2-40B4-BE49-F238E27FC236}">
                <a16:creationId xmlns:a16="http://schemas.microsoft.com/office/drawing/2014/main" id="{D1439F6F-496B-DAB2-D2ED-975F0328954A}"/>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45" name="Title 1">
            <a:extLst>
              <a:ext uri="{FF2B5EF4-FFF2-40B4-BE49-F238E27FC236}">
                <a16:creationId xmlns:a16="http://schemas.microsoft.com/office/drawing/2014/main" id="{93521C94-A4E3-C005-40A8-2C6132912FD6}"/>
              </a:ext>
            </a:extLst>
          </p:cNvPr>
          <p:cNvSpPr txBox="1">
            <a:spLocks/>
          </p:cNvSpPr>
          <p:nvPr/>
        </p:nvSpPr>
        <p:spPr>
          <a:xfrm>
            <a:off x="267270" y="329596"/>
            <a:ext cx="11613849" cy="54614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800" b="1" i="0" u="none" strike="noStrike" kern="1200" cap="all"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Our HTS technology is being commercialised today through our  		      business unit</a:t>
            </a:r>
            <a:endParaRPr kumimoji="0" lang="en-GB" sz="2800" b="1" i="0" u="none" strike="noStrike" kern="1200" cap="all"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22" name="Picture 21" descr="A close up of a logo&#10;&#10;Description automatically generated">
            <a:extLst>
              <a:ext uri="{FF2B5EF4-FFF2-40B4-BE49-F238E27FC236}">
                <a16:creationId xmlns:a16="http://schemas.microsoft.com/office/drawing/2014/main" id="{612D0D91-7AF3-058B-DCD9-5D2F6D1D8CF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2" name="Freeform: Shape 1">
            <a:extLst>
              <a:ext uri="{FF2B5EF4-FFF2-40B4-BE49-F238E27FC236}">
                <a16:creationId xmlns:a16="http://schemas.microsoft.com/office/drawing/2014/main" id="{A175B550-17FE-F126-DCAF-0AA3F938456E}"/>
              </a:ext>
            </a:extLst>
          </p:cNvPr>
          <p:cNvSpPr/>
          <p:nvPr/>
        </p:nvSpPr>
        <p:spPr>
          <a:xfrm>
            <a:off x="518624" y="1574017"/>
            <a:ext cx="2471597" cy="791340"/>
          </a:xfrm>
          <a:custGeom>
            <a:avLst/>
            <a:gdLst>
              <a:gd name="connsiteX0" fmla="*/ 0 w 1724444"/>
              <a:gd name="connsiteY0" fmla="*/ 0 h 1064734"/>
              <a:gd name="connsiteX1" fmla="*/ 1724444 w 1724444"/>
              <a:gd name="connsiteY1" fmla="*/ 0 h 1064734"/>
              <a:gd name="connsiteX2" fmla="*/ 1724444 w 1724444"/>
              <a:gd name="connsiteY2" fmla="*/ 1064734 h 1064734"/>
              <a:gd name="connsiteX3" fmla="*/ 0 w 1724444"/>
              <a:gd name="connsiteY3" fmla="*/ 1064734 h 1064734"/>
              <a:gd name="connsiteX4" fmla="*/ 0 w 1724444"/>
              <a:gd name="connsiteY4" fmla="*/ 0 h 106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444" h="1064734">
                <a:moveTo>
                  <a:pt x="0" y="0"/>
                </a:moveTo>
                <a:lnTo>
                  <a:pt x="1724444" y="0"/>
                </a:lnTo>
                <a:lnTo>
                  <a:pt x="1724444" y="1064734"/>
                </a:lnTo>
                <a:lnTo>
                  <a:pt x="0" y="1064734"/>
                </a:lnTo>
                <a:lnTo>
                  <a:pt x="0" y="0"/>
                </a:lnTo>
                <a:close/>
              </a:path>
            </a:pathLst>
          </a:custGeom>
          <a:solidFill>
            <a:srgbClr val="A71680">
              <a:hueOff val="0"/>
              <a:satOff val="0"/>
              <a:lumOff val="0"/>
              <a:alphaOff val="0"/>
            </a:srgbClr>
          </a:solidFill>
          <a:ln w="19050" cap="flat" cmpd="sng" algn="ctr">
            <a:noFill/>
            <a:prstDash val="solid"/>
            <a:miter lim="800000"/>
          </a:ln>
          <a:effectLst/>
        </p:spPr>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800" b="0" i="0" u="none" strike="noStrike" kern="0" cap="none" spc="0" normalizeH="0" baseline="0" noProof="0">
                <a:ln>
                  <a:noFill/>
                </a:ln>
                <a:solidFill>
                  <a:prstClr val="white"/>
                </a:solidFill>
                <a:effectLst/>
                <a:uLnTx/>
                <a:uFillTx/>
                <a:latin typeface="Arial" panose="020B0604020202020204" pitchFamily="34" charset="0"/>
                <a:ea typeface="MS Mincho"/>
                <a:cs typeface="Arial" panose="020B0604020202020204" pitchFamily="34" charset="0"/>
              </a:rPr>
              <a:t>Fusion and renewable energy</a:t>
            </a: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S Mincho"/>
              <a:cs typeface="Arial" panose="020B0604020202020204" pitchFamily="34" charset="0"/>
            </a:endParaRPr>
          </a:p>
        </p:txBody>
      </p:sp>
      <p:sp>
        <p:nvSpPr>
          <p:cNvPr id="3" name="Freeform: Shape 2">
            <a:extLst>
              <a:ext uri="{FF2B5EF4-FFF2-40B4-BE49-F238E27FC236}">
                <a16:creationId xmlns:a16="http://schemas.microsoft.com/office/drawing/2014/main" id="{42DDD604-1243-165F-5D3F-139485937E97}"/>
              </a:ext>
            </a:extLst>
          </p:cNvPr>
          <p:cNvSpPr/>
          <p:nvPr/>
        </p:nvSpPr>
        <p:spPr>
          <a:xfrm>
            <a:off x="518624" y="3251316"/>
            <a:ext cx="2472553" cy="2847772"/>
          </a:xfrm>
          <a:custGeom>
            <a:avLst/>
            <a:gdLst>
              <a:gd name="connsiteX0" fmla="*/ 0 w 1601308"/>
              <a:gd name="connsiteY0" fmla="*/ 0 h 1800720"/>
              <a:gd name="connsiteX1" fmla="*/ 1601308 w 1601308"/>
              <a:gd name="connsiteY1" fmla="*/ 0 h 1800720"/>
              <a:gd name="connsiteX2" fmla="*/ 1601308 w 1601308"/>
              <a:gd name="connsiteY2" fmla="*/ 1800720 h 1800720"/>
              <a:gd name="connsiteX3" fmla="*/ 0 w 1601308"/>
              <a:gd name="connsiteY3" fmla="*/ 1800720 h 1800720"/>
              <a:gd name="connsiteX4" fmla="*/ 0 w 1601308"/>
              <a:gd name="connsiteY4" fmla="*/ 0 h 180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08" h="1800720">
                <a:moveTo>
                  <a:pt x="0" y="0"/>
                </a:moveTo>
                <a:lnTo>
                  <a:pt x="1601308" y="0"/>
                </a:lnTo>
                <a:lnTo>
                  <a:pt x="1601308" y="1800720"/>
                </a:lnTo>
                <a:lnTo>
                  <a:pt x="0" y="1800720"/>
                </a:lnTo>
                <a:lnTo>
                  <a:pt x="0" y="0"/>
                </a:lnTo>
                <a:close/>
              </a:path>
            </a:pathLst>
          </a:custGeom>
          <a:solidFill>
            <a:srgbClr val="E8E8E8">
              <a:alpha val="90000"/>
            </a:srgbClr>
          </a:solidFill>
          <a:ln w="19050" cap="flat" cmpd="sng" algn="ctr">
            <a:noFill/>
            <a:prstDash val="solid"/>
            <a:miter lim="800000"/>
          </a:ln>
          <a:effectLst/>
        </p:spPr>
        <p:txBody>
          <a:bodyPr spcFirstLastPara="0" vert="horz" wrap="square" lIns="108000" tIns="216000" rIns="108000" bIns="108000" numCol="1" spcCol="1270" anchor="t" anchorCtr="0">
            <a:noAutofit/>
          </a:bodyPr>
          <a:lstStyle/>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Next-generation magnetically confined fusion energy devices</a:t>
            </a:r>
          </a:p>
          <a:p>
            <a:pPr marL="0" marR="0" lvl="1" indent="0" algn="l" defTabSz="622300" rtl="0" eaLnBrk="1" fontAlgn="auto" latinLnBrk="0" hangingPunct="1">
              <a:lnSpc>
                <a:spcPct val="90000"/>
              </a:lnSpc>
              <a:spcBef>
                <a:spcPct val="0"/>
              </a:spcBef>
              <a:spcAft>
                <a:spcPct val="1500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Enhanced efficiency and power density of renewable energy devices e.g. wind turbines</a:t>
            </a:r>
          </a:p>
          <a:p>
            <a:pPr marL="0" marR="0" lvl="1" indent="0" algn="l" defTabSz="622300" rtl="0" eaLnBrk="1" fontAlgn="auto" latinLnBrk="0" hangingPunct="1">
              <a:lnSpc>
                <a:spcPct val="90000"/>
              </a:lnSpc>
              <a:spcBef>
                <a:spcPct val="0"/>
              </a:spcBef>
              <a:spcAft>
                <a:spcPct val="1500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Grid stabilisation and load levelling through energy storage</a:t>
            </a:r>
          </a:p>
        </p:txBody>
      </p:sp>
      <p:sp>
        <p:nvSpPr>
          <p:cNvPr id="4" name="Freeform: Shape 3">
            <a:extLst>
              <a:ext uri="{FF2B5EF4-FFF2-40B4-BE49-F238E27FC236}">
                <a16:creationId xmlns:a16="http://schemas.microsoft.com/office/drawing/2014/main" id="{BF022D24-7CE2-1E46-AFC0-E0F135A243EB}"/>
              </a:ext>
            </a:extLst>
          </p:cNvPr>
          <p:cNvSpPr/>
          <p:nvPr/>
        </p:nvSpPr>
        <p:spPr>
          <a:xfrm>
            <a:off x="3297574" y="1572654"/>
            <a:ext cx="2481263" cy="791341"/>
          </a:xfrm>
          <a:custGeom>
            <a:avLst/>
            <a:gdLst>
              <a:gd name="connsiteX0" fmla="*/ 0 w 1724444"/>
              <a:gd name="connsiteY0" fmla="*/ 0 h 1064734"/>
              <a:gd name="connsiteX1" fmla="*/ 1724444 w 1724444"/>
              <a:gd name="connsiteY1" fmla="*/ 0 h 1064734"/>
              <a:gd name="connsiteX2" fmla="*/ 1724444 w 1724444"/>
              <a:gd name="connsiteY2" fmla="*/ 1064734 h 1064734"/>
              <a:gd name="connsiteX3" fmla="*/ 0 w 1724444"/>
              <a:gd name="connsiteY3" fmla="*/ 1064734 h 1064734"/>
              <a:gd name="connsiteX4" fmla="*/ 0 w 1724444"/>
              <a:gd name="connsiteY4" fmla="*/ 0 h 106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444" h="1064734">
                <a:moveTo>
                  <a:pt x="0" y="0"/>
                </a:moveTo>
                <a:lnTo>
                  <a:pt x="1724444" y="0"/>
                </a:lnTo>
                <a:lnTo>
                  <a:pt x="1724444" y="1064734"/>
                </a:lnTo>
                <a:lnTo>
                  <a:pt x="0" y="1064734"/>
                </a:lnTo>
                <a:lnTo>
                  <a:pt x="0" y="0"/>
                </a:lnTo>
                <a:close/>
              </a:path>
            </a:pathLst>
          </a:custGeom>
          <a:solidFill>
            <a:srgbClr val="6E368C"/>
          </a:solidFill>
          <a:ln w="19050" cap="flat" cmpd="sng" algn="ctr">
            <a:noFill/>
            <a:prstDash val="solid"/>
            <a:miter lim="800000"/>
          </a:ln>
          <a:effectLst/>
        </p:spPr>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800" b="0" i="0" u="none" strike="noStrike" kern="0" cap="none" spc="0" normalizeH="0" baseline="0" noProof="0">
                <a:ln>
                  <a:noFill/>
                </a:ln>
                <a:solidFill>
                  <a:prstClr val="white"/>
                </a:solidFill>
                <a:effectLst/>
                <a:uLnTx/>
                <a:uFillTx/>
                <a:latin typeface="Arial" panose="020B0604020202020204" pitchFamily="34" charset="0"/>
                <a:ea typeface="MS Mincho"/>
                <a:cs typeface="Arial" panose="020B0604020202020204" pitchFamily="34" charset="0"/>
              </a:rPr>
              <a:t>Science and healthcare</a:t>
            </a: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S Mincho"/>
              <a:cs typeface="Arial" panose="020B0604020202020204" pitchFamily="34" charset="0"/>
            </a:endParaRPr>
          </a:p>
        </p:txBody>
      </p:sp>
      <p:sp>
        <p:nvSpPr>
          <p:cNvPr id="5" name="Freeform: Shape 4">
            <a:extLst>
              <a:ext uri="{FF2B5EF4-FFF2-40B4-BE49-F238E27FC236}">
                <a16:creationId xmlns:a16="http://schemas.microsoft.com/office/drawing/2014/main" id="{521AF24A-7B0D-B623-5876-7F2B76F5B9B8}"/>
              </a:ext>
            </a:extLst>
          </p:cNvPr>
          <p:cNvSpPr/>
          <p:nvPr/>
        </p:nvSpPr>
        <p:spPr>
          <a:xfrm>
            <a:off x="3297574" y="3251314"/>
            <a:ext cx="2481263" cy="2847772"/>
          </a:xfrm>
          <a:custGeom>
            <a:avLst/>
            <a:gdLst>
              <a:gd name="connsiteX0" fmla="*/ 0 w 1601308"/>
              <a:gd name="connsiteY0" fmla="*/ 0 h 1800720"/>
              <a:gd name="connsiteX1" fmla="*/ 1601308 w 1601308"/>
              <a:gd name="connsiteY1" fmla="*/ 0 h 1800720"/>
              <a:gd name="connsiteX2" fmla="*/ 1601308 w 1601308"/>
              <a:gd name="connsiteY2" fmla="*/ 1800720 h 1800720"/>
              <a:gd name="connsiteX3" fmla="*/ 0 w 1601308"/>
              <a:gd name="connsiteY3" fmla="*/ 1800720 h 1800720"/>
              <a:gd name="connsiteX4" fmla="*/ 0 w 1601308"/>
              <a:gd name="connsiteY4" fmla="*/ 0 h 180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08" h="1800720">
                <a:moveTo>
                  <a:pt x="0" y="0"/>
                </a:moveTo>
                <a:lnTo>
                  <a:pt x="1601308" y="0"/>
                </a:lnTo>
                <a:lnTo>
                  <a:pt x="1601308" y="1800720"/>
                </a:lnTo>
                <a:lnTo>
                  <a:pt x="0" y="1800720"/>
                </a:lnTo>
                <a:lnTo>
                  <a:pt x="0" y="0"/>
                </a:lnTo>
                <a:close/>
              </a:path>
            </a:pathLst>
          </a:custGeom>
          <a:solidFill>
            <a:srgbClr val="E8E8E8">
              <a:alpha val="90000"/>
            </a:srgbClr>
          </a:solidFill>
          <a:ln w="19050" cap="flat" cmpd="sng" algn="ctr">
            <a:noFill/>
            <a:prstDash val="solid"/>
            <a:miter lim="800000"/>
          </a:ln>
          <a:effectLst/>
        </p:spPr>
        <p:txBody>
          <a:bodyPr spcFirstLastPara="0" vert="horz" wrap="square" lIns="108000" tIns="216000" rIns="108000" bIns="108000" numCol="1" spcCol="1270" anchor="t" anchorCtr="0">
            <a:noAutofit/>
          </a:bodyPr>
          <a:lstStyle/>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High performance, reliable and cost-effective ultra-high field (UHF) devices</a:t>
            </a:r>
          </a:p>
          <a:p>
            <a:pPr marL="0" marR="0" lvl="1" indent="0" algn="l" defTabSz="622300" rtl="0" eaLnBrk="1" fontAlgn="auto" latinLnBrk="0" hangingPunct="1">
              <a:lnSpc>
                <a:spcPct val="90000"/>
              </a:lnSpc>
              <a:spcBef>
                <a:spcPct val="0"/>
              </a:spcBef>
              <a:spcAft>
                <a:spcPct val="1500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Advanced medical analysis, diagnostic and treatment technologies e.g. compact magnetic resonance, particle therapy</a:t>
            </a:r>
          </a:p>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Materials analysis and characterisation</a:t>
            </a:r>
          </a:p>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6" name="Freeform: Shape 5">
            <a:extLst>
              <a:ext uri="{FF2B5EF4-FFF2-40B4-BE49-F238E27FC236}">
                <a16:creationId xmlns:a16="http://schemas.microsoft.com/office/drawing/2014/main" id="{92AED57C-A948-EB02-F58B-1FA5DC4E179B}"/>
              </a:ext>
            </a:extLst>
          </p:cNvPr>
          <p:cNvSpPr/>
          <p:nvPr/>
        </p:nvSpPr>
        <p:spPr>
          <a:xfrm>
            <a:off x="6084279" y="1572654"/>
            <a:ext cx="2486962" cy="791342"/>
          </a:xfrm>
          <a:custGeom>
            <a:avLst/>
            <a:gdLst>
              <a:gd name="connsiteX0" fmla="*/ 0 w 1724444"/>
              <a:gd name="connsiteY0" fmla="*/ 0 h 1064734"/>
              <a:gd name="connsiteX1" fmla="*/ 1724444 w 1724444"/>
              <a:gd name="connsiteY1" fmla="*/ 0 h 1064734"/>
              <a:gd name="connsiteX2" fmla="*/ 1724444 w 1724444"/>
              <a:gd name="connsiteY2" fmla="*/ 1064734 h 1064734"/>
              <a:gd name="connsiteX3" fmla="*/ 0 w 1724444"/>
              <a:gd name="connsiteY3" fmla="*/ 1064734 h 1064734"/>
              <a:gd name="connsiteX4" fmla="*/ 0 w 1724444"/>
              <a:gd name="connsiteY4" fmla="*/ 0 h 106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444" h="1064734">
                <a:moveTo>
                  <a:pt x="0" y="0"/>
                </a:moveTo>
                <a:lnTo>
                  <a:pt x="1724444" y="0"/>
                </a:lnTo>
                <a:lnTo>
                  <a:pt x="1724444" y="1064734"/>
                </a:lnTo>
                <a:lnTo>
                  <a:pt x="0" y="1064734"/>
                </a:lnTo>
                <a:lnTo>
                  <a:pt x="0" y="0"/>
                </a:lnTo>
                <a:close/>
              </a:path>
            </a:pathLst>
          </a:custGeom>
          <a:solidFill>
            <a:srgbClr val="364B9B"/>
          </a:solidFill>
          <a:ln w="19050" cap="flat" cmpd="sng" algn="ctr">
            <a:noFill/>
            <a:prstDash val="solid"/>
            <a:miter lim="800000"/>
          </a:ln>
          <a:effectLst/>
        </p:spPr>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800" b="0" i="0" u="none" strike="noStrike" kern="0" cap="none" spc="0" normalizeH="0" baseline="0" noProof="0">
                <a:ln>
                  <a:noFill/>
                </a:ln>
                <a:solidFill>
                  <a:prstClr val="white"/>
                </a:solidFill>
                <a:effectLst/>
                <a:uLnTx/>
                <a:uFillTx/>
                <a:latin typeface="Arial" panose="020B0604020202020204" pitchFamily="34" charset="0"/>
                <a:ea typeface="MS Mincho"/>
                <a:cs typeface="Arial" panose="020B0604020202020204" pitchFamily="34" charset="0"/>
              </a:rPr>
              <a:t>Mobility</a:t>
            </a: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S Mincho"/>
              <a:cs typeface="Arial" panose="020B0604020202020204" pitchFamily="34" charset="0"/>
            </a:endParaRPr>
          </a:p>
        </p:txBody>
      </p:sp>
      <p:sp>
        <p:nvSpPr>
          <p:cNvPr id="7" name="Freeform: Shape 6">
            <a:extLst>
              <a:ext uri="{FF2B5EF4-FFF2-40B4-BE49-F238E27FC236}">
                <a16:creationId xmlns:a16="http://schemas.microsoft.com/office/drawing/2014/main" id="{5575A232-53C3-212F-2D6F-F753F5BE9937}"/>
              </a:ext>
            </a:extLst>
          </p:cNvPr>
          <p:cNvSpPr/>
          <p:nvPr/>
        </p:nvSpPr>
        <p:spPr>
          <a:xfrm>
            <a:off x="6089977" y="3251314"/>
            <a:ext cx="2481263" cy="2847774"/>
          </a:xfrm>
          <a:custGeom>
            <a:avLst/>
            <a:gdLst>
              <a:gd name="connsiteX0" fmla="*/ 0 w 1601308"/>
              <a:gd name="connsiteY0" fmla="*/ 0 h 1800720"/>
              <a:gd name="connsiteX1" fmla="*/ 1601308 w 1601308"/>
              <a:gd name="connsiteY1" fmla="*/ 0 h 1800720"/>
              <a:gd name="connsiteX2" fmla="*/ 1601308 w 1601308"/>
              <a:gd name="connsiteY2" fmla="*/ 1800720 h 1800720"/>
              <a:gd name="connsiteX3" fmla="*/ 0 w 1601308"/>
              <a:gd name="connsiteY3" fmla="*/ 1800720 h 1800720"/>
              <a:gd name="connsiteX4" fmla="*/ 0 w 1601308"/>
              <a:gd name="connsiteY4" fmla="*/ 0 h 180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08" h="1800720">
                <a:moveTo>
                  <a:pt x="0" y="0"/>
                </a:moveTo>
                <a:lnTo>
                  <a:pt x="1601308" y="0"/>
                </a:lnTo>
                <a:lnTo>
                  <a:pt x="1601308" y="1800720"/>
                </a:lnTo>
                <a:lnTo>
                  <a:pt x="0" y="1800720"/>
                </a:lnTo>
                <a:lnTo>
                  <a:pt x="0" y="0"/>
                </a:lnTo>
                <a:close/>
              </a:path>
            </a:pathLst>
          </a:custGeom>
          <a:solidFill>
            <a:srgbClr val="E8E8E8">
              <a:alpha val="90000"/>
            </a:srgbClr>
          </a:solidFill>
          <a:ln w="19050" cap="flat" cmpd="sng" algn="ctr">
            <a:noFill/>
            <a:prstDash val="solid"/>
            <a:miter lim="800000"/>
          </a:ln>
          <a:effectLst/>
        </p:spPr>
        <p:txBody>
          <a:bodyPr spcFirstLastPara="0" vert="horz" wrap="square" lIns="108000" tIns="216000" rIns="108000" bIns="108000" numCol="1" spcCol="1270" anchor="t" anchorCtr="0">
            <a:noAutofit/>
          </a:bodyPr>
          <a:lstStyle/>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High performance, high efficiency, light weight and low emissions mobility on land, in water, air and space</a:t>
            </a:r>
          </a:p>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Lightweight, powerful electric motors</a:t>
            </a:r>
          </a:p>
          <a:p>
            <a:pPr marL="0" marR="0" lvl="1" indent="0" algn="l" defTabSz="622300" rtl="0" eaLnBrk="1" fontAlgn="auto" latinLnBrk="0" hangingPunct="1">
              <a:lnSpc>
                <a:spcPct val="90000"/>
              </a:lnSpc>
              <a:spcBef>
                <a:spcPct val="0"/>
              </a:spcBef>
              <a:spcAft>
                <a:spcPct val="1500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High speed magnetic levitation transport</a:t>
            </a:r>
          </a:p>
          <a:p>
            <a:pPr marL="0" marR="0" lvl="1" indent="0" algn="l" defTabSz="622300" rtl="0" eaLnBrk="1" fontAlgn="auto" latinLnBrk="0" hangingPunct="1">
              <a:lnSpc>
                <a:spcPct val="90000"/>
              </a:lnSpc>
              <a:spcBef>
                <a:spcPct val="0"/>
              </a:spcBef>
              <a:spcAft>
                <a:spcPct val="1500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High performance magneto hydrodynamic drive (MHD) propulsion</a:t>
            </a:r>
          </a:p>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9" name="Freeform: Shape 8">
            <a:extLst>
              <a:ext uri="{FF2B5EF4-FFF2-40B4-BE49-F238E27FC236}">
                <a16:creationId xmlns:a16="http://schemas.microsoft.com/office/drawing/2014/main" id="{86B96C43-684C-51F7-74DB-EB4B82DFC6E2}"/>
              </a:ext>
            </a:extLst>
          </p:cNvPr>
          <p:cNvSpPr/>
          <p:nvPr/>
        </p:nvSpPr>
        <p:spPr>
          <a:xfrm>
            <a:off x="8885770" y="1572654"/>
            <a:ext cx="2481263" cy="791342"/>
          </a:xfrm>
          <a:custGeom>
            <a:avLst/>
            <a:gdLst>
              <a:gd name="connsiteX0" fmla="*/ 0 w 1724444"/>
              <a:gd name="connsiteY0" fmla="*/ 0 h 1064734"/>
              <a:gd name="connsiteX1" fmla="*/ 1724444 w 1724444"/>
              <a:gd name="connsiteY1" fmla="*/ 0 h 1064734"/>
              <a:gd name="connsiteX2" fmla="*/ 1724444 w 1724444"/>
              <a:gd name="connsiteY2" fmla="*/ 1064734 h 1064734"/>
              <a:gd name="connsiteX3" fmla="*/ 0 w 1724444"/>
              <a:gd name="connsiteY3" fmla="*/ 1064734 h 1064734"/>
              <a:gd name="connsiteX4" fmla="*/ 0 w 1724444"/>
              <a:gd name="connsiteY4" fmla="*/ 0 h 106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444" h="1064734">
                <a:moveTo>
                  <a:pt x="0" y="0"/>
                </a:moveTo>
                <a:lnTo>
                  <a:pt x="1724444" y="0"/>
                </a:lnTo>
                <a:lnTo>
                  <a:pt x="1724444" y="1064734"/>
                </a:lnTo>
                <a:lnTo>
                  <a:pt x="0" y="1064734"/>
                </a:lnTo>
                <a:lnTo>
                  <a:pt x="0" y="0"/>
                </a:lnTo>
                <a:close/>
              </a:path>
            </a:pathLst>
          </a:custGeom>
          <a:solidFill>
            <a:srgbClr val="0D9695"/>
          </a:solidFill>
          <a:ln w="19050" cap="flat" cmpd="sng" algn="ctr">
            <a:noFill/>
            <a:prstDash val="solid"/>
            <a:miter lim="800000"/>
          </a:ln>
          <a:effectLst/>
        </p:spPr>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800" b="0" i="0" u="none" strike="noStrike" kern="0" cap="none" spc="0" normalizeH="0" baseline="0" noProof="0">
                <a:ln>
                  <a:noFill/>
                </a:ln>
                <a:solidFill>
                  <a:prstClr val="white"/>
                </a:solidFill>
                <a:effectLst/>
                <a:uLnTx/>
                <a:uFillTx/>
                <a:latin typeface="Arial" panose="020B0604020202020204" pitchFamily="34" charset="0"/>
                <a:ea typeface="MS Mincho"/>
                <a:cs typeface="Arial" panose="020B0604020202020204" pitchFamily="34" charset="0"/>
              </a:rPr>
              <a:t>Security</a:t>
            </a: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S Mincho"/>
              <a:cs typeface="Arial" panose="020B0604020202020204" pitchFamily="34" charset="0"/>
            </a:endParaRPr>
          </a:p>
        </p:txBody>
      </p:sp>
      <p:sp>
        <p:nvSpPr>
          <p:cNvPr id="20" name="Freeform: Shape 19">
            <a:extLst>
              <a:ext uri="{FF2B5EF4-FFF2-40B4-BE49-F238E27FC236}">
                <a16:creationId xmlns:a16="http://schemas.microsoft.com/office/drawing/2014/main" id="{C6B44696-41D2-63A3-43D4-AAAB87A703C8}"/>
              </a:ext>
            </a:extLst>
          </p:cNvPr>
          <p:cNvSpPr/>
          <p:nvPr/>
        </p:nvSpPr>
        <p:spPr>
          <a:xfrm>
            <a:off x="8885768" y="3251313"/>
            <a:ext cx="2481263" cy="2847773"/>
          </a:xfrm>
          <a:custGeom>
            <a:avLst/>
            <a:gdLst>
              <a:gd name="connsiteX0" fmla="*/ 0 w 1601308"/>
              <a:gd name="connsiteY0" fmla="*/ 0 h 1800720"/>
              <a:gd name="connsiteX1" fmla="*/ 1601308 w 1601308"/>
              <a:gd name="connsiteY1" fmla="*/ 0 h 1800720"/>
              <a:gd name="connsiteX2" fmla="*/ 1601308 w 1601308"/>
              <a:gd name="connsiteY2" fmla="*/ 1800720 h 1800720"/>
              <a:gd name="connsiteX3" fmla="*/ 0 w 1601308"/>
              <a:gd name="connsiteY3" fmla="*/ 1800720 h 1800720"/>
              <a:gd name="connsiteX4" fmla="*/ 0 w 1601308"/>
              <a:gd name="connsiteY4" fmla="*/ 0 h 180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08" h="1800720">
                <a:moveTo>
                  <a:pt x="0" y="0"/>
                </a:moveTo>
                <a:lnTo>
                  <a:pt x="1601308" y="0"/>
                </a:lnTo>
                <a:lnTo>
                  <a:pt x="1601308" y="1800720"/>
                </a:lnTo>
                <a:lnTo>
                  <a:pt x="0" y="1800720"/>
                </a:lnTo>
                <a:lnTo>
                  <a:pt x="0" y="0"/>
                </a:lnTo>
                <a:close/>
              </a:path>
            </a:pathLst>
          </a:custGeom>
          <a:solidFill>
            <a:srgbClr val="E8E8E8">
              <a:alpha val="90000"/>
            </a:srgbClr>
          </a:solidFill>
          <a:ln w="19050" cap="flat" cmpd="sng" algn="ctr">
            <a:noFill/>
            <a:prstDash val="solid"/>
            <a:miter lim="800000"/>
          </a:ln>
          <a:effectLst/>
        </p:spPr>
        <p:txBody>
          <a:bodyPr spcFirstLastPara="0" vert="horz" wrap="square" lIns="108000" tIns="216000" rIns="108000" bIns="108000" numCol="1" spcCol="1270" anchor="t" anchorCtr="0">
            <a:noAutofit/>
          </a:bodyPr>
          <a:lstStyle/>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Enhanced performance  of existing technologies &amp; entirely new applications</a:t>
            </a:r>
          </a:p>
          <a:p>
            <a:pPr marL="0" marR="0" lvl="1" indent="0" algn="l" defTabSz="622300" rtl="0" eaLnBrk="1" fontAlgn="auto" latinLnBrk="0" hangingPunct="1">
              <a:lnSpc>
                <a:spcPct val="90000"/>
              </a:lnSpc>
              <a:spcBef>
                <a:spcPct val="0"/>
              </a:spcBef>
              <a:spcAft>
                <a:spcPct val="1500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High-performance, efficient and low-noise MHD propulsion</a:t>
            </a:r>
          </a:p>
          <a:p>
            <a:pPr marL="0" marR="0" lvl="1" indent="0" algn="l" defTabSz="622300" rtl="0" eaLnBrk="1" fontAlgn="auto" latinLnBrk="0" hangingPunct="1">
              <a:lnSpc>
                <a:spcPct val="90000"/>
              </a:lnSpc>
              <a:spcBef>
                <a:spcPct val="0"/>
              </a:spcBef>
              <a:spcAft>
                <a:spcPct val="1500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Energy storage</a:t>
            </a:r>
          </a:p>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285750" marR="0" lvl="1" indent="-285750" algn="l" defTabSz="622300"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Electro-magnetic (EM) pulse and shielding technologies</a:t>
            </a:r>
          </a:p>
        </p:txBody>
      </p:sp>
      <p:pic>
        <p:nvPicPr>
          <p:cNvPr id="21" name="Picture 20">
            <a:extLst>
              <a:ext uri="{FF2B5EF4-FFF2-40B4-BE49-F238E27FC236}">
                <a16:creationId xmlns:a16="http://schemas.microsoft.com/office/drawing/2014/main" id="{ED5C30A2-B87E-CE68-D286-6F069B9B6588}"/>
              </a:ext>
            </a:extLst>
          </p:cNvPr>
          <p:cNvPicPr>
            <a:picLocks noChangeAspect="1"/>
          </p:cNvPicPr>
          <p:nvPr/>
        </p:nvPicPr>
        <p:blipFill>
          <a:blip r:embed="rId3"/>
          <a:srcRect t="18263" b="18263"/>
          <a:stretch/>
        </p:blipFill>
        <p:spPr>
          <a:xfrm>
            <a:off x="3297569" y="2363995"/>
            <a:ext cx="2481275" cy="885959"/>
          </a:xfrm>
          <a:prstGeom prst="rect">
            <a:avLst/>
          </a:prstGeom>
        </p:spPr>
      </p:pic>
      <p:pic>
        <p:nvPicPr>
          <p:cNvPr id="23" name="Picture 22">
            <a:extLst>
              <a:ext uri="{FF2B5EF4-FFF2-40B4-BE49-F238E27FC236}">
                <a16:creationId xmlns:a16="http://schemas.microsoft.com/office/drawing/2014/main" id="{82F873D8-9544-214C-78ED-A2A571B281CB}"/>
              </a:ext>
            </a:extLst>
          </p:cNvPr>
          <p:cNvPicPr>
            <a:picLocks noChangeAspect="1"/>
          </p:cNvPicPr>
          <p:nvPr/>
        </p:nvPicPr>
        <p:blipFill>
          <a:blip r:embed="rId4"/>
          <a:srcRect t="26028" b="26028"/>
          <a:stretch/>
        </p:blipFill>
        <p:spPr>
          <a:xfrm>
            <a:off x="6085234" y="2363994"/>
            <a:ext cx="2485051" cy="895136"/>
          </a:xfrm>
          <a:prstGeom prst="rect">
            <a:avLst/>
          </a:prstGeom>
        </p:spPr>
      </p:pic>
      <p:pic>
        <p:nvPicPr>
          <p:cNvPr id="24" name="Picture 23">
            <a:extLst>
              <a:ext uri="{FF2B5EF4-FFF2-40B4-BE49-F238E27FC236}">
                <a16:creationId xmlns:a16="http://schemas.microsoft.com/office/drawing/2014/main" id="{33969A4A-E84F-5B66-A9B7-4B73E423F572}"/>
              </a:ext>
            </a:extLst>
          </p:cNvPr>
          <p:cNvPicPr>
            <a:picLocks noChangeAspect="1"/>
          </p:cNvPicPr>
          <p:nvPr/>
        </p:nvPicPr>
        <p:blipFill>
          <a:blip r:embed="rId5"/>
          <a:srcRect t="18267" b="18267"/>
          <a:stretch/>
        </p:blipFill>
        <p:spPr>
          <a:xfrm>
            <a:off x="8885769" y="2363994"/>
            <a:ext cx="2481263" cy="885959"/>
          </a:xfrm>
          <a:prstGeom prst="rect">
            <a:avLst/>
          </a:prstGeom>
        </p:spPr>
      </p:pic>
      <p:pic>
        <p:nvPicPr>
          <p:cNvPr id="25" name="Picture 24">
            <a:extLst>
              <a:ext uri="{FF2B5EF4-FFF2-40B4-BE49-F238E27FC236}">
                <a16:creationId xmlns:a16="http://schemas.microsoft.com/office/drawing/2014/main" id="{97BA1612-33D4-C841-7B5B-5EAFEA29D056}"/>
              </a:ext>
            </a:extLst>
          </p:cNvPr>
          <p:cNvPicPr>
            <a:picLocks noChangeAspect="1"/>
          </p:cNvPicPr>
          <p:nvPr/>
        </p:nvPicPr>
        <p:blipFill>
          <a:blip r:embed="rId6"/>
          <a:srcRect t="23221" b="23221"/>
          <a:stretch/>
        </p:blipFill>
        <p:spPr>
          <a:xfrm>
            <a:off x="519580" y="2363994"/>
            <a:ext cx="2471597" cy="885959"/>
          </a:xfrm>
          <a:prstGeom prst="rect">
            <a:avLst/>
          </a:prstGeom>
        </p:spPr>
      </p:pic>
      <p:pic>
        <p:nvPicPr>
          <p:cNvPr id="26" name="Picture 25">
            <a:extLst>
              <a:ext uri="{FF2B5EF4-FFF2-40B4-BE49-F238E27FC236}">
                <a16:creationId xmlns:a16="http://schemas.microsoft.com/office/drawing/2014/main" id="{9DE63527-4B03-1A2C-325B-A029D08ECD4E}"/>
              </a:ext>
            </a:extLst>
          </p:cNvPr>
          <p:cNvPicPr>
            <a:picLocks noChangeAspect="1"/>
          </p:cNvPicPr>
          <p:nvPr/>
        </p:nvPicPr>
        <p:blipFill>
          <a:blip r:embed="rId7"/>
          <a:stretch>
            <a:fillRect/>
          </a:stretch>
        </p:blipFill>
        <p:spPr>
          <a:xfrm>
            <a:off x="2971091" y="482811"/>
            <a:ext cx="2648659" cy="817266"/>
          </a:xfrm>
          <a:prstGeom prst="rect">
            <a:avLst/>
          </a:prstGeom>
        </p:spPr>
      </p:pic>
    </p:spTree>
    <p:extLst>
      <p:ext uri="{BB962C8B-B14F-4D97-AF65-F5344CB8AC3E}">
        <p14:creationId xmlns:p14="http://schemas.microsoft.com/office/powerpoint/2010/main" val="392191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EBBD-2A4E-B88D-A50D-CDD9F9EC01C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FC00CA5-F267-0BBA-4990-FB0F546BC65E}"/>
              </a:ext>
            </a:extLst>
          </p:cNvPr>
          <p:cNvSpPr txBox="1"/>
          <p:nvPr/>
        </p:nvSpPr>
        <p:spPr>
          <a:xfrm>
            <a:off x="6096000" y="764704"/>
            <a:ext cx="6272720" cy="532859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9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GB" sz="23900" b="1" i="0" u="none" strike="noStrike" kern="1200" cap="none" spc="0" normalizeH="0" baseline="0" noProof="0" dirty="0">
              <a:ln>
                <a:noFill/>
              </a:ln>
              <a:solidFill>
                <a:srgbClr val="FB6E05"/>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97D8995-4E61-5622-473B-8DC9BD3E04CF}"/>
              </a:ext>
            </a:extLst>
          </p:cNvPr>
          <p:cNvSpPr txBox="1"/>
          <p:nvPr/>
        </p:nvSpPr>
        <p:spPr>
          <a:xfrm>
            <a:off x="381000" y="313907"/>
            <a:ext cx="8788400"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fusion and why we need it.</a:t>
            </a:r>
          </a:p>
        </p:txBody>
      </p:sp>
    </p:spTree>
    <p:extLst>
      <p:ext uri="{BB962C8B-B14F-4D97-AF65-F5344CB8AC3E}">
        <p14:creationId xmlns:p14="http://schemas.microsoft.com/office/powerpoint/2010/main" val="1912091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red circle with a black background&#10;&#10;Description automatically generated">
            <a:extLst>
              <a:ext uri="{FF2B5EF4-FFF2-40B4-BE49-F238E27FC236}">
                <a16:creationId xmlns:a16="http://schemas.microsoft.com/office/drawing/2014/main" id="{CCA08F61-F63A-8864-5450-8E97333517B4}"/>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2145"/>
            <a:ext cx="12192000" cy="6853710"/>
          </a:xfrm>
          <a:prstGeom prst="rect">
            <a:avLst/>
          </a:prstGeom>
        </p:spPr>
      </p:pic>
      <p:sp>
        <p:nvSpPr>
          <p:cNvPr id="9" name="Rectangle 8">
            <a:extLst>
              <a:ext uri="{FF2B5EF4-FFF2-40B4-BE49-F238E27FC236}">
                <a16:creationId xmlns:a16="http://schemas.microsoft.com/office/drawing/2014/main" id="{7DF91B29-C57A-D9CD-C438-DF507B0D4119}"/>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B49221B0-AF30-DC67-F599-0AFC717D33AA}"/>
              </a:ext>
            </a:extLst>
          </p:cNvPr>
          <p:cNvSpPr txBox="1">
            <a:spLocks/>
          </p:cNvSpPr>
          <p:nvPr/>
        </p:nvSpPr>
        <p:spPr>
          <a:xfrm>
            <a:off x="654645" y="495344"/>
            <a:ext cx="6784380" cy="2251616"/>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5400" b="1" i="0" u="none" strike="noStrike" kern="1200" cap="all" spc="0" normalizeH="0" baseline="0" noProof="0" dirty="0">
                <a:ln>
                  <a:noFill/>
                </a:ln>
                <a:solidFill>
                  <a:srgbClr val="F08323"/>
                </a:solidFill>
                <a:effectLst/>
                <a:uLnTx/>
                <a:uFillTx/>
                <a:latin typeface="Arial" panose="020B0604020202020204" pitchFamily="34" charset="0"/>
                <a:ea typeface="+mj-ea"/>
                <a:cs typeface="Arial" panose="020B0604020202020204" pitchFamily="34" charset="0"/>
              </a:rPr>
              <a:t>Fusion is the reaction that powers the </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5400" b="1" i="0" u="none" strike="noStrike" kern="1200" cap="all" spc="0" normalizeH="0" baseline="0" noProof="0" dirty="0">
                <a:ln>
                  <a:noFill/>
                </a:ln>
                <a:solidFill>
                  <a:srgbClr val="F08323"/>
                </a:solidFill>
                <a:effectLst/>
                <a:uLnTx/>
                <a:uFillTx/>
                <a:latin typeface="Arial" panose="020B0604020202020204" pitchFamily="34" charset="0"/>
                <a:ea typeface="+mj-ea"/>
                <a:cs typeface="Arial" panose="020B0604020202020204" pitchFamily="34" charset="0"/>
              </a:rPr>
              <a:t>sun and all stars.</a:t>
            </a:r>
          </a:p>
        </p:txBody>
      </p:sp>
      <p:sp>
        <p:nvSpPr>
          <p:cNvPr id="13" name="TextBox 12">
            <a:extLst>
              <a:ext uri="{FF2B5EF4-FFF2-40B4-BE49-F238E27FC236}">
                <a16:creationId xmlns:a16="http://schemas.microsoft.com/office/drawing/2014/main" id="{5BEFB3BB-2F9D-DD17-D429-E16B14FB5C93}"/>
              </a:ext>
            </a:extLst>
          </p:cNvPr>
          <p:cNvSpPr txBox="1"/>
          <p:nvPr/>
        </p:nvSpPr>
        <p:spPr>
          <a:xfrm>
            <a:off x="654645" y="4325344"/>
            <a:ext cx="6442842"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 offers the potential for clean, safe and abundant baseload energy here on Earth. </a:t>
            </a:r>
            <a:endParaRPr kumimoji="0" lang="en-GB"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5EAEE164-2DA5-E55E-65B2-DBC1B454E820}"/>
              </a:ext>
            </a:extLst>
          </p:cNvPr>
          <p:cNvSpPr txBox="1"/>
          <p:nvPr/>
        </p:nvSpPr>
        <p:spPr>
          <a:xfrm>
            <a:off x="654645" y="5864401"/>
            <a:ext cx="11015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08323"/>
                </a:solidFill>
                <a:effectLst/>
                <a:uLnTx/>
                <a:uFillTx/>
                <a:latin typeface="Arial" panose="020B0604020202020204" pitchFamily="34" charset="0"/>
                <a:ea typeface="+mn-ea"/>
                <a:cs typeface="Arial" panose="020B0604020202020204" pitchFamily="34" charset="0"/>
              </a:rPr>
              <a:t>Zero CO</a:t>
            </a:r>
            <a:r>
              <a:rPr kumimoji="0" lang="en-GB" sz="1600" b="1" i="0" u="none" strike="noStrike" kern="1200" cap="none" spc="0" normalizeH="0" baseline="-25000" noProof="0" dirty="0">
                <a:ln>
                  <a:noFill/>
                </a:ln>
                <a:solidFill>
                  <a:srgbClr val="F08323"/>
                </a:solidFill>
                <a:effectLst/>
                <a:uLnTx/>
                <a:uFillTx/>
                <a:latin typeface="Arial" panose="020B0604020202020204" pitchFamily="34" charset="0"/>
                <a:ea typeface="+mn-ea"/>
                <a:cs typeface="Arial" panose="020B0604020202020204" pitchFamily="34" charset="0"/>
              </a:rPr>
              <a:t>2</a:t>
            </a:r>
          </a:p>
        </p:txBody>
      </p:sp>
      <p:sp>
        <p:nvSpPr>
          <p:cNvPr id="16" name="TextBox 15">
            <a:extLst>
              <a:ext uri="{FF2B5EF4-FFF2-40B4-BE49-F238E27FC236}">
                <a16:creationId xmlns:a16="http://schemas.microsoft.com/office/drawing/2014/main" id="{113AB496-340F-431B-B2A7-E653AD0163E3}"/>
              </a:ext>
            </a:extLst>
          </p:cNvPr>
          <p:cNvSpPr txBox="1"/>
          <p:nvPr/>
        </p:nvSpPr>
        <p:spPr>
          <a:xfrm>
            <a:off x="2243960" y="5864401"/>
            <a:ext cx="14423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08323"/>
                </a:solidFill>
                <a:effectLst/>
                <a:uLnTx/>
                <a:uFillTx/>
                <a:latin typeface="Arial" panose="020B0604020202020204" pitchFamily="34" charset="0"/>
                <a:ea typeface="+mn-ea"/>
                <a:cs typeface="Arial" panose="020B0604020202020204" pitchFamily="34" charset="0"/>
              </a:rPr>
              <a:t>Firm Power</a:t>
            </a:r>
            <a:endParaRPr kumimoji="0" lang="en-GB" sz="1600" b="1" i="0" u="none" strike="noStrike" kern="1200" cap="none" spc="0" normalizeH="0" baseline="-25000" noProof="0" dirty="0">
              <a:ln>
                <a:noFill/>
              </a:ln>
              <a:solidFill>
                <a:srgbClr val="F08323"/>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5C49FB96-B306-9679-68E3-C3EEA8128ABB}"/>
              </a:ext>
            </a:extLst>
          </p:cNvPr>
          <p:cNvSpPr txBox="1"/>
          <p:nvPr/>
        </p:nvSpPr>
        <p:spPr>
          <a:xfrm>
            <a:off x="3753445" y="5864401"/>
            <a:ext cx="16603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08323"/>
                </a:solidFill>
                <a:effectLst/>
                <a:uLnTx/>
                <a:uFillTx/>
                <a:latin typeface="Arial" panose="020B0604020202020204" pitchFamily="34" charset="0"/>
                <a:ea typeface="+mn-ea"/>
                <a:cs typeface="Arial" panose="020B0604020202020204" pitchFamily="34" charset="0"/>
              </a:rPr>
              <a:t>Limitless Fuel</a:t>
            </a:r>
            <a:endParaRPr kumimoji="0" lang="en-GB" sz="1600" b="1" i="0" u="none" strike="noStrike" kern="1200" cap="none" spc="0" normalizeH="0" baseline="-25000" noProof="0" dirty="0">
              <a:ln>
                <a:noFill/>
              </a:ln>
              <a:solidFill>
                <a:srgbClr val="F08323"/>
              </a:solidFill>
              <a:effectLst/>
              <a:uLnTx/>
              <a:uFillTx/>
              <a:latin typeface="Arial" panose="020B0604020202020204" pitchFamily="34" charset="0"/>
              <a:ea typeface="+mn-ea"/>
              <a:cs typeface="Arial" panose="020B0604020202020204" pitchFamily="34" charset="0"/>
            </a:endParaRPr>
          </a:p>
        </p:txBody>
      </p:sp>
      <p:pic>
        <p:nvPicPr>
          <p:cNvPr id="19" name="Graphic 18" descr="Leaf with solid fill">
            <a:extLst>
              <a:ext uri="{FF2B5EF4-FFF2-40B4-BE49-F238E27FC236}">
                <a16:creationId xmlns:a16="http://schemas.microsoft.com/office/drawing/2014/main" id="{641C33D7-9FB0-5B7D-C74B-C4CFB4CE2A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295" y="5405056"/>
            <a:ext cx="457200" cy="457200"/>
          </a:xfrm>
          <a:prstGeom prst="rect">
            <a:avLst/>
          </a:prstGeom>
        </p:spPr>
      </p:pic>
      <p:pic>
        <p:nvPicPr>
          <p:cNvPr id="20" name="Graphic 19" descr="High voltage with solid fill">
            <a:extLst>
              <a:ext uri="{FF2B5EF4-FFF2-40B4-BE49-F238E27FC236}">
                <a16:creationId xmlns:a16="http://schemas.microsoft.com/office/drawing/2014/main" id="{512BE77E-BEDB-6004-D072-1326A091165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642352" y="5405056"/>
            <a:ext cx="457200" cy="457200"/>
          </a:xfrm>
          <a:prstGeom prst="rect">
            <a:avLst/>
          </a:prstGeom>
        </p:spPr>
      </p:pic>
      <p:pic>
        <p:nvPicPr>
          <p:cNvPr id="21" name="Graphic 20" descr="Water with solid fill">
            <a:extLst>
              <a:ext uri="{FF2B5EF4-FFF2-40B4-BE49-F238E27FC236}">
                <a16:creationId xmlns:a16="http://schemas.microsoft.com/office/drawing/2014/main" id="{245B85D1-95EA-7B89-41C1-1CF7B6B5A06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213523" y="5405056"/>
            <a:ext cx="457200" cy="4572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EB8A8FA0-BDE6-1C5F-3532-5B7268F7CC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8049" y="6197481"/>
            <a:ext cx="1442301" cy="349037"/>
          </a:xfrm>
          <a:prstGeom prst="rect">
            <a:avLst/>
          </a:prstGeom>
        </p:spPr>
      </p:pic>
    </p:spTree>
    <p:extLst>
      <p:ext uri="{BB962C8B-B14F-4D97-AF65-F5344CB8AC3E}">
        <p14:creationId xmlns:p14="http://schemas.microsoft.com/office/powerpoint/2010/main" val="270486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64C66-C3CC-B97A-1040-3DCAD926BC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FFAB98B-8EFC-388B-44D1-9528211696F8}"/>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EDA9321A-A1D7-BBDD-46B0-1C4CA64468AA}"/>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22" name="Picture 21" descr="A close up of a logo&#10;&#10;Description automatically generated">
            <a:extLst>
              <a:ext uri="{FF2B5EF4-FFF2-40B4-BE49-F238E27FC236}">
                <a16:creationId xmlns:a16="http://schemas.microsoft.com/office/drawing/2014/main" id="{B9066F6A-7D48-BACC-639A-377D5ADEAF5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grpSp>
        <p:nvGrpSpPr>
          <p:cNvPr id="6" name="Group 5">
            <a:extLst>
              <a:ext uri="{FF2B5EF4-FFF2-40B4-BE49-F238E27FC236}">
                <a16:creationId xmlns:a16="http://schemas.microsoft.com/office/drawing/2014/main" id="{FEE4C585-E103-2D68-544B-45EBD0214095}"/>
              </a:ext>
            </a:extLst>
          </p:cNvPr>
          <p:cNvGrpSpPr/>
          <p:nvPr/>
        </p:nvGrpSpPr>
        <p:grpSpPr>
          <a:xfrm>
            <a:off x="184699" y="1459355"/>
            <a:ext cx="7459299" cy="4480387"/>
            <a:chOff x="1995345" y="1074746"/>
            <a:chExt cx="8444051" cy="5053750"/>
          </a:xfrm>
        </p:grpSpPr>
        <p:pic>
          <p:nvPicPr>
            <p:cNvPr id="3" name="Picture 2">
              <a:extLst>
                <a:ext uri="{FF2B5EF4-FFF2-40B4-BE49-F238E27FC236}">
                  <a16:creationId xmlns:a16="http://schemas.microsoft.com/office/drawing/2014/main" id="{89264842-0E15-51FB-BFD6-843C4AAA7AF3}"/>
                </a:ext>
              </a:extLst>
            </p:cNvPr>
            <p:cNvPicPr>
              <a:picLocks noChangeAspect="1"/>
            </p:cNvPicPr>
            <p:nvPr/>
          </p:nvPicPr>
          <p:blipFill>
            <a:blip r:embed="rId3"/>
            <a:stretch>
              <a:fillRect/>
            </a:stretch>
          </p:blipFill>
          <p:spPr>
            <a:xfrm>
              <a:off x="2073795" y="1074746"/>
              <a:ext cx="8365601" cy="4708508"/>
            </a:xfrm>
            <a:prstGeom prst="rect">
              <a:avLst/>
            </a:prstGeom>
            <a:ln w="12700">
              <a:solidFill>
                <a:srgbClr val="F08323"/>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B195198-8FA7-1D4C-EE21-D8E97A5F0D21}"/>
                </a:ext>
              </a:extLst>
            </p:cNvPr>
            <p:cNvSpPr txBox="1"/>
            <p:nvPr/>
          </p:nvSpPr>
          <p:spPr>
            <a:xfrm>
              <a:off x="1995345" y="5816049"/>
              <a:ext cx="8444051" cy="3124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SOURCE: US Department of Energy</a:t>
              </a:r>
              <a:endParaRPr kumimoji="0" lang="en-GB" sz="1200" b="0" i="1" u="none" strike="noStrike" kern="1200" cap="none" spc="0" normalizeH="0" baseline="0" noProof="0" dirty="0">
                <a:ln>
                  <a:noFill/>
                </a:ln>
                <a:solidFill>
                  <a:prstClr val="black"/>
                </a:solidFill>
                <a:effectLst/>
                <a:uLnTx/>
                <a:uFillTx/>
                <a:latin typeface="Gotham Rounded"/>
                <a:ea typeface="MS Mincho"/>
                <a:cs typeface="+mn-cs"/>
              </a:endParaRPr>
            </a:p>
          </p:txBody>
        </p:sp>
      </p:grpSp>
      <p:sp>
        <p:nvSpPr>
          <p:cNvPr id="152" name="Arc 151">
            <a:extLst>
              <a:ext uri="{FF2B5EF4-FFF2-40B4-BE49-F238E27FC236}">
                <a16:creationId xmlns:a16="http://schemas.microsoft.com/office/drawing/2014/main" id="{8853925A-ED02-3867-FE14-FB021A30F281}"/>
              </a:ext>
            </a:extLst>
          </p:cNvPr>
          <p:cNvSpPr/>
          <p:nvPr/>
        </p:nvSpPr>
        <p:spPr>
          <a:xfrm rot="2099453">
            <a:off x="8931226" y="3061013"/>
            <a:ext cx="972197" cy="1654457"/>
          </a:xfrm>
          <a:prstGeom prst="arc">
            <a:avLst>
              <a:gd name="adj1" fmla="val 16200000"/>
              <a:gd name="adj2" fmla="val 4754398"/>
            </a:avLst>
          </a:prstGeom>
          <a:noFill/>
          <a:ln w="6350" cap="flat" cmpd="sng" algn="ctr">
            <a:solidFill>
              <a:srgbClr val="E74B1C"/>
            </a:solidFill>
            <a:prstDash val="lg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 Rounded"/>
              <a:ea typeface="MS Mincho"/>
              <a:cs typeface="+mn-cs"/>
            </a:endParaRPr>
          </a:p>
        </p:txBody>
      </p:sp>
      <p:sp>
        <p:nvSpPr>
          <p:cNvPr id="153" name="Arc 152">
            <a:extLst>
              <a:ext uri="{FF2B5EF4-FFF2-40B4-BE49-F238E27FC236}">
                <a16:creationId xmlns:a16="http://schemas.microsoft.com/office/drawing/2014/main" id="{4A04F570-89BA-B0D9-B35D-B66E5F3D736C}"/>
              </a:ext>
            </a:extLst>
          </p:cNvPr>
          <p:cNvSpPr/>
          <p:nvPr/>
        </p:nvSpPr>
        <p:spPr>
          <a:xfrm rot="19316527" flipH="1">
            <a:off x="10176466" y="3060877"/>
            <a:ext cx="860885" cy="1654457"/>
          </a:xfrm>
          <a:prstGeom prst="arc">
            <a:avLst>
              <a:gd name="adj1" fmla="val 16200000"/>
              <a:gd name="adj2" fmla="val 4754398"/>
            </a:avLst>
          </a:prstGeom>
          <a:noFill/>
          <a:ln w="6350" cap="flat" cmpd="sng" algn="ctr">
            <a:solidFill>
              <a:srgbClr val="E74B1C"/>
            </a:solidFill>
            <a:prstDash val="lg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 Rounded"/>
              <a:ea typeface="MS Mincho"/>
              <a:cs typeface="+mn-cs"/>
            </a:endParaRPr>
          </a:p>
        </p:txBody>
      </p:sp>
      <p:sp>
        <p:nvSpPr>
          <p:cNvPr id="154" name="Arrow: Curved Right 153">
            <a:extLst>
              <a:ext uri="{FF2B5EF4-FFF2-40B4-BE49-F238E27FC236}">
                <a16:creationId xmlns:a16="http://schemas.microsoft.com/office/drawing/2014/main" id="{9FDF35E2-AD64-E6C5-58DD-CC34AEE29AD6}"/>
              </a:ext>
            </a:extLst>
          </p:cNvPr>
          <p:cNvSpPr/>
          <p:nvPr/>
        </p:nvSpPr>
        <p:spPr>
          <a:xfrm flipH="1">
            <a:off x="10776968" y="1803624"/>
            <a:ext cx="1215057" cy="1316994"/>
          </a:xfrm>
          <a:prstGeom prst="curvedRightArrow">
            <a:avLst>
              <a:gd name="adj1" fmla="val 13948"/>
              <a:gd name="adj2" fmla="val 46337"/>
              <a:gd name="adj3" fmla="val 23183"/>
            </a:avLst>
          </a:prstGeom>
          <a:gradFill flip="none" rotWithShape="1">
            <a:gsLst>
              <a:gs pos="47000">
                <a:srgbClr val="F08323"/>
              </a:gs>
              <a:gs pos="100000">
                <a:srgbClr val="E74B1C"/>
              </a:gs>
            </a:gsLst>
            <a:lin ang="0" scaled="1"/>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otham Rounded"/>
              <a:ea typeface="MS Mincho"/>
              <a:cs typeface="+mn-cs"/>
            </a:endParaRPr>
          </a:p>
        </p:txBody>
      </p:sp>
      <p:sp>
        <p:nvSpPr>
          <p:cNvPr id="155" name="Arrow: Curved Right 154">
            <a:extLst>
              <a:ext uri="{FF2B5EF4-FFF2-40B4-BE49-F238E27FC236}">
                <a16:creationId xmlns:a16="http://schemas.microsoft.com/office/drawing/2014/main" id="{90A01189-1C68-0155-32AD-F9FFF8DA296A}"/>
              </a:ext>
            </a:extLst>
          </p:cNvPr>
          <p:cNvSpPr/>
          <p:nvPr/>
        </p:nvSpPr>
        <p:spPr>
          <a:xfrm>
            <a:off x="7905727" y="1779660"/>
            <a:ext cx="1215057" cy="1316994"/>
          </a:xfrm>
          <a:prstGeom prst="curvedRightArrow">
            <a:avLst>
              <a:gd name="adj1" fmla="val 13948"/>
              <a:gd name="adj2" fmla="val 46337"/>
              <a:gd name="adj3" fmla="val 23183"/>
            </a:avLst>
          </a:prstGeom>
          <a:gradFill flip="none" rotWithShape="1">
            <a:gsLst>
              <a:gs pos="47000">
                <a:srgbClr val="F08323"/>
              </a:gs>
              <a:gs pos="100000">
                <a:srgbClr val="E74B1C"/>
              </a:gs>
            </a:gsLst>
            <a:lin ang="0" scaled="1"/>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otham Rounded"/>
              <a:ea typeface="MS Mincho"/>
              <a:cs typeface="+mn-cs"/>
            </a:endParaRPr>
          </a:p>
        </p:txBody>
      </p:sp>
      <p:grpSp>
        <p:nvGrpSpPr>
          <p:cNvPr id="156" name="Group 155">
            <a:extLst>
              <a:ext uri="{FF2B5EF4-FFF2-40B4-BE49-F238E27FC236}">
                <a16:creationId xmlns:a16="http://schemas.microsoft.com/office/drawing/2014/main" id="{BCFA8A5A-3876-DB32-67AA-27E2745A5F06}"/>
              </a:ext>
            </a:extLst>
          </p:cNvPr>
          <p:cNvGrpSpPr/>
          <p:nvPr/>
        </p:nvGrpSpPr>
        <p:grpSpPr>
          <a:xfrm>
            <a:off x="9012786" y="1615134"/>
            <a:ext cx="684062" cy="380263"/>
            <a:chOff x="1741830" y="3677657"/>
            <a:chExt cx="928454" cy="516118"/>
          </a:xfrm>
        </p:grpSpPr>
        <p:sp>
          <p:nvSpPr>
            <p:cNvPr id="157" name="Oval 156">
              <a:extLst>
                <a:ext uri="{FF2B5EF4-FFF2-40B4-BE49-F238E27FC236}">
                  <a16:creationId xmlns:a16="http://schemas.microsoft.com/office/drawing/2014/main" id="{4AA46E89-084D-C04A-1121-E31A443D13ED}"/>
                </a:ext>
              </a:extLst>
            </p:cNvPr>
            <p:cNvSpPr/>
            <p:nvPr/>
          </p:nvSpPr>
          <p:spPr>
            <a:xfrm>
              <a:off x="1741830" y="3682111"/>
              <a:ext cx="511662" cy="511664"/>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nvGrpSpPr>
            <p:cNvPr id="158" name="Group 157">
              <a:extLst>
                <a:ext uri="{FF2B5EF4-FFF2-40B4-BE49-F238E27FC236}">
                  <a16:creationId xmlns:a16="http://schemas.microsoft.com/office/drawing/2014/main" id="{A57ACE89-52A9-A422-B76A-0A71F7135B67}"/>
                </a:ext>
              </a:extLst>
            </p:cNvPr>
            <p:cNvGrpSpPr/>
            <p:nvPr/>
          </p:nvGrpSpPr>
          <p:grpSpPr>
            <a:xfrm>
              <a:off x="2158622" y="3677657"/>
              <a:ext cx="511662" cy="511664"/>
              <a:chOff x="2151028" y="3334330"/>
              <a:chExt cx="511662" cy="511664"/>
            </a:xfrm>
          </p:grpSpPr>
          <p:sp>
            <p:nvSpPr>
              <p:cNvPr id="159" name="Oval 158">
                <a:extLst>
                  <a:ext uri="{FF2B5EF4-FFF2-40B4-BE49-F238E27FC236}">
                    <a16:creationId xmlns:a16="http://schemas.microsoft.com/office/drawing/2014/main" id="{536C859E-97F4-20E8-5B42-86D9148B600F}"/>
                  </a:ext>
                </a:extLst>
              </p:cNvPr>
              <p:cNvSpPr/>
              <p:nvPr/>
            </p:nvSpPr>
            <p:spPr>
              <a:xfrm>
                <a:off x="2151028" y="3334330"/>
                <a:ext cx="511662" cy="511664"/>
              </a:xfrm>
              <a:prstGeom prst="ellipse">
                <a:avLst/>
              </a:prstGeom>
              <a:solidFill>
                <a:srgbClr val="F08323"/>
              </a:solidFill>
              <a:ln w="9525" cap="flat" cmpd="sng" algn="ctr">
                <a:no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60" name="TextBox 159">
                <a:extLst>
                  <a:ext uri="{FF2B5EF4-FFF2-40B4-BE49-F238E27FC236}">
                    <a16:creationId xmlns:a16="http://schemas.microsoft.com/office/drawing/2014/main" id="{FD1FE30F-F701-D9B1-3180-7DB4455FF554}"/>
                  </a:ext>
                </a:extLst>
              </p:cNvPr>
              <p:cNvSpPr txBox="1"/>
              <p:nvPr/>
            </p:nvSpPr>
            <p:spPr>
              <a:xfrm>
                <a:off x="2291547" y="3345477"/>
                <a:ext cx="230624" cy="441755"/>
              </a:xfrm>
              <a:prstGeom prst="rect">
                <a:avLst/>
              </a:prstGeom>
              <a:noFill/>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grpSp>
      <p:sp>
        <p:nvSpPr>
          <p:cNvPr id="161" name="Rounded Rectangle 97">
            <a:extLst>
              <a:ext uri="{FF2B5EF4-FFF2-40B4-BE49-F238E27FC236}">
                <a16:creationId xmlns:a16="http://schemas.microsoft.com/office/drawing/2014/main" id="{0DD10B1B-44DB-AE90-6F46-D9EE9CFABEFD}"/>
              </a:ext>
            </a:extLst>
          </p:cNvPr>
          <p:cNvSpPr/>
          <p:nvPr/>
        </p:nvSpPr>
        <p:spPr>
          <a:xfrm>
            <a:off x="8399071" y="1062145"/>
            <a:ext cx="1245610" cy="282344"/>
          </a:xfrm>
          <a:prstGeom prst="roundRect">
            <a:avLst/>
          </a:prstGeom>
          <a:solidFill>
            <a:sysClr val="window" lastClr="FFFFFF"/>
          </a:solidFill>
          <a:ln w="9525" cap="flat" cmpd="sng" algn="ctr">
            <a:solidFill>
              <a:srgbClr val="E74B1C"/>
            </a:solidFill>
            <a:prstDash val="solid"/>
          </a:ln>
          <a:effectLst/>
        </p:spPr>
        <p:txBody>
          <a:bodyPr rot="0" spcFirstLastPara="0" vertOverflow="overflow" horzOverflow="overflow" vert="horz" wrap="square" lIns="46324" tIns="23162" rIns="46324" bIns="23162" numCol="1" spcCol="0" rtlCol="0" fromWordArt="0" anchor="ctr" anchorCtr="0" forceAA="0" compatLnSpc="0">
            <a:prstTxWarp prst="textNoShape">
              <a:avLst/>
            </a:prstTxWarp>
            <a:noAutofit/>
          </a:bodyPr>
          <a:lstStyle/>
          <a:p>
            <a:pPr marL="5268" marR="0" lvl="0" indent="0" algn="ctr" defTabSz="665067" rtl="0" eaLnBrk="1" fontAlgn="auto" latinLnBrk="0" hangingPunct="1">
              <a:lnSpc>
                <a:spcPct val="110000"/>
              </a:lnSpc>
              <a:spcBef>
                <a:spcPts val="0"/>
              </a:spcBef>
              <a:spcAft>
                <a:spcPts val="0"/>
              </a:spcAft>
              <a:buClrTx/>
              <a:buSzTx/>
              <a:buFontTx/>
              <a:buNone/>
              <a:tabLst/>
              <a:defRPr/>
            </a:pPr>
            <a:r>
              <a:rPr kumimoji="0" lang="en-US" sz="1032" b="1" i="0" u="none" strike="noStrike" kern="0" cap="none" spc="0" normalizeH="0" baseline="0" noProof="0" dirty="0">
                <a:ln>
                  <a:noFill/>
                </a:ln>
                <a:solidFill>
                  <a:srgbClr val="E74B1C"/>
                </a:solidFill>
                <a:effectLst/>
                <a:uLnTx/>
                <a:uFillTx/>
                <a:latin typeface="Gotham Rounded"/>
                <a:ea typeface="MS Mincho"/>
                <a:cs typeface="+mn-cs"/>
              </a:rPr>
              <a:t>Deuterium</a:t>
            </a:r>
          </a:p>
        </p:txBody>
      </p:sp>
      <p:sp>
        <p:nvSpPr>
          <p:cNvPr id="162" name="Rounded Rectangle 97">
            <a:extLst>
              <a:ext uri="{FF2B5EF4-FFF2-40B4-BE49-F238E27FC236}">
                <a16:creationId xmlns:a16="http://schemas.microsoft.com/office/drawing/2014/main" id="{CFDDD651-CA3A-F5F4-2A68-22579004420E}"/>
              </a:ext>
            </a:extLst>
          </p:cNvPr>
          <p:cNvSpPr/>
          <p:nvPr/>
        </p:nvSpPr>
        <p:spPr>
          <a:xfrm>
            <a:off x="10267369" y="1046062"/>
            <a:ext cx="1245610" cy="282344"/>
          </a:xfrm>
          <a:prstGeom prst="roundRect">
            <a:avLst/>
          </a:prstGeom>
          <a:solidFill>
            <a:sysClr val="window" lastClr="FFFFFF"/>
          </a:solidFill>
          <a:ln w="9525" cap="flat" cmpd="sng" algn="ctr">
            <a:solidFill>
              <a:srgbClr val="E74B1C"/>
            </a:solidFill>
            <a:prstDash val="solid"/>
          </a:ln>
          <a:effectLst/>
        </p:spPr>
        <p:txBody>
          <a:bodyPr rot="0" spcFirstLastPara="0" vertOverflow="overflow" horzOverflow="overflow" vert="horz" wrap="square" lIns="46324" tIns="23162" rIns="46324" bIns="23162" numCol="1" spcCol="0" rtlCol="0" fromWordArt="0" anchor="ctr" anchorCtr="0" forceAA="0" compatLnSpc="0">
            <a:prstTxWarp prst="textNoShape">
              <a:avLst/>
            </a:prstTxWarp>
            <a:noAutofit/>
          </a:bodyPr>
          <a:lstStyle/>
          <a:p>
            <a:pPr marL="5268" marR="0" lvl="0" indent="0" algn="ctr" defTabSz="665067" rtl="0" eaLnBrk="1" fontAlgn="auto" latinLnBrk="0" hangingPunct="1">
              <a:lnSpc>
                <a:spcPct val="110000"/>
              </a:lnSpc>
              <a:spcBef>
                <a:spcPts val="0"/>
              </a:spcBef>
              <a:spcAft>
                <a:spcPts val="0"/>
              </a:spcAft>
              <a:buClrTx/>
              <a:buSzTx/>
              <a:buFontTx/>
              <a:buNone/>
              <a:tabLst/>
              <a:defRPr/>
            </a:pPr>
            <a:r>
              <a:rPr kumimoji="0" lang="en-US" sz="1032" b="1" i="0" u="none" strike="noStrike" kern="0" cap="none" spc="0" normalizeH="0" baseline="0" noProof="0" dirty="0">
                <a:ln>
                  <a:noFill/>
                </a:ln>
                <a:solidFill>
                  <a:srgbClr val="E74B1C"/>
                </a:solidFill>
                <a:effectLst/>
                <a:uLnTx/>
                <a:uFillTx/>
                <a:latin typeface="Gotham Rounded"/>
                <a:ea typeface="MS Mincho"/>
                <a:cs typeface="+mn-cs"/>
              </a:rPr>
              <a:t>Tritium</a:t>
            </a:r>
          </a:p>
        </p:txBody>
      </p:sp>
      <p:grpSp>
        <p:nvGrpSpPr>
          <p:cNvPr id="163" name="Group 162">
            <a:extLst>
              <a:ext uri="{FF2B5EF4-FFF2-40B4-BE49-F238E27FC236}">
                <a16:creationId xmlns:a16="http://schemas.microsoft.com/office/drawing/2014/main" id="{AD38B8DD-2D30-8665-237F-B8A39B223DC9}"/>
              </a:ext>
            </a:extLst>
          </p:cNvPr>
          <p:cNvGrpSpPr/>
          <p:nvPr/>
        </p:nvGrpSpPr>
        <p:grpSpPr>
          <a:xfrm>
            <a:off x="10128896" y="1491628"/>
            <a:ext cx="684063" cy="603701"/>
            <a:chOff x="1734236" y="4627534"/>
            <a:chExt cx="928455" cy="819383"/>
          </a:xfrm>
        </p:grpSpPr>
        <p:sp>
          <p:nvSpPr>
            <p:cNvPr id="164" name="Oval 163">
              <a:extLst>
                <a:ext uri="{FF2B5EF4-FFF2-40B4-BE49-F238E27FC236}">
                  <a16:creationId xmlns:a16="http://schemas.microsoft.com/office/drawing/2014/main" id="{C1B5643D-3721-1B64-04E9-51CC8B467E6B}"/>
                </a:ext>
              </a:extLst>
            </p:cNvPr>
            <p:cNvSpPr/>
            <p:nvPr/>
          </p:nvSpPr>
          <p:spPr>
            <a:xfrm>
              <a:off x="1734236" y="4935253"/>
              <a:ext cx="511662" cy="511664"/>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sp>
          <p:nvSpPr>
            <p:cNvPr id="165" name="Oval 164">
              <a:extLst>
                <a:ext uri="{FF2B5EF4-FFF2-40B4-BE49-F238E27FC236}">
                  <a16:creationId xmlns:a16="http://schemas.microsoft.com/office/drawing/2014/main" id="{F2757E43-B649-C1B1-63EE-505046B92A44}"/>
                </a:ext>
              </a:extLst>
            </p:cNvPr>
            <p:cNvSpPr/>
            <p:nvPr/>
          </p:nvSpPr>
          <p:spPr>
            <a:xfrm>
              <a:off x="2151029" y="4935253"/>
              <a:ext cx="511662" cy="511664"/>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nvGrpSpPr>
            <p:cNvPr id="166" name="Group 165">
              <a:extLst>
                <a:ext uri="{FF2B5EF4-FFF2-40B4-BE49-F238E27FC236}">
                  <a16:creationId xmlns:a16="http://schemas.microsoft.com/office/drawing/2014/main" id="{F10415AE-CAF9-64C3-07B8-0F4F0FD562BB}"/>
                </a:ext>
              </a:extLst>
            </p:cNvPr>
            <p:cNvGrpSpPr/>
            <p:nvPr/>
          </p:nvGrpSpPr>
          <p:grpSpPr>
            <a:xfrm>
              <a:off x="1990067" y="4627534"/>
              <a:ext cx="511662" cy="511664"/>
              <a:chOff x="2151028" y="3334330"/>
              <a:chExt cx="511662" cy="511664"/>
            </a:xfrm>
          </p:grpSpPr>
          <p:sp>
            <p:nvSpPr>
              <p:cNvPr id="167" name="Oval 166">
                <a:extLst>
                  <a:ext uri="{FF2B5EF4-FFF2-40B4-BE49-F238E27FC236}">
                    <a16:creationId xmlns:a16="http://schemas.microsoft.com/office/drawing/2014/main" id="{7315F0FA-062D-7B4C-C410-C319281C110B}"/>
                  </a:ext>
                </a:extLst>
              </p:cNvPr>
              <p:cNvSpPr/>
              <p:nvPr/>
            </p:nvSpPr>
            <p:spPr>
              <a:xfrm>
                <a:off x="2151028" y="3334330"/>
                <a:ext cx="511662" cy="511664"/>
              </a:xfrm>
              <a:prstGeom prst="ellipse">
                <a:avLst/>
              </a:prstGeom>
              <a:solidFill>
                <a:srgbClr val="F08323"/>
              </a:solidFill>
              <a:ln w="9525" cap="flat" cmpd="sng" algn="ctr">
                <a:no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68" name="TextBox 167">
                <a:extLst>
                  <a:ext uri="{FF2B5EF4-FFF2-40B4-BE49-F238E27FC236}">
                    <a16:creationId xmlns:a16="http://schemas.microsoft.com/office/drawing/2014/main" id="{F010F585-E93A-3A66-ADFC-78D64D23D5EB}"/>
                  </a:ext>
                </a:extLst>
              </p:cNvPr>
              <p:cNvSpPr txBox="1"/>
              <p:nvPr/>
            </p:nvSpPr>
            <p:spPr>
              <a:xfrm>
                <a:off x="2291547" y="3345477"/>
                <a:ext cx="230624" cy="441755"/>
              </a:xfrm>
              <a:prstGeom prst="rect">
                <a:avLst/>
              </a:prstGeom>
              <a:noFill/>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grpSp>
      <p:grpSp>
        <p:nvGrpSpPr>
          <p:cNvPr id="169" name="Group 168">
            <a:extLst>
              <a:ext uri="{FF2B5EF4-FFF2-40B4-BE49-F238E27FC236}">
                <a16:creationId xmlns:a16="http://schemas.microsoft.com/office/drawing/2014/main" id="{45B73853-8717-7654-11D6-EB18FD3516D0}"/>
              </a:ext>
            </a:extLst>
          </p:cNvPr>
          <p:cNvGrpSpPr/>
          <p:nvPr/>
        </p:nvGrpSpPr>
        <p:grpSpPr>
          <a:xfrm>
            <a:off x="9514302" y="2847528"/>
            <a:ext cx="825811" cy="736804"/>
            <a:chOff x="7971928" y="3052555"/>
            <a:chExt cx="1120845" cy="1000039"/>
          </a:xfrm>
        </p:grpSpPr>
        <p:sp>
          <p:nvSpPr>
            <p:cNvPr id="170" name="Oval 169">
              <a:extLst>
                <a:ext uri="{FF2B5EF4-FFF2-40B4-BE49-F238E27FC236}">
                  <a16:creationId xmlns:a16="http://schemas.microsoft.com/office/drawing/2014/main" id="{B6B4270D-6628-089B-29C8-D916AFFEA750}"/>
                </a:ext>
              </a:extLst>
            </p:cNvPr>
            <p:cNvSpPr/>
            <p:nvPr/>
          </p:nvSpPr>
          <p:spPr>
            <a:xfrm>
              <a:off x="7971928" y="3350426"/>
              <a:ext cx="511662" cy="511664"/>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sp>
          <p:nvSpPr>
            <p:cNvPr id="171" name="Oval 170">
              <a:extLst>
                <a:ext uri="{FF2B5EF4-FFF2-40B4-BE49-F238E27FC236}">
                  <a16:creationId xmlns:a16="http://schemas.microsoft.com/office/drawing/2014/main" id="{DB4D77AF-2558-A052-E318-CF91A89D4D10}"/>
                </a:ext>
              </a:extLst>
            </p:cNvPr>
            <p:cNvSpPr/>
            <p:nvPr/>
          </p:nvSpPr>
          <p:spPr>
            <a:xfrm>
              <a:off x="8581111" y="3308387"/>
              <a:ext cx="511662" cy="511664"/>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nvGrpSpPr>
            <p:cNvPr id="172" name="Group 171">
              <a:extLst>
                <a:ext uri="{FF2B5EF4-FFF2-40B4-BE49-F238E27FC236}">
                  <a16:creationId xmlns:a16="http://schemas.microsoft.com/office/drawing/2014/main" id="{DBD6B9ED-1A48-3105-527E-59D6ED65381F}"/>
                </a:ext>
              </a:extLst>
            </p:cNvPr>
            <p:cNvGrpSpPr/>
            <p:nvPr/>
          </p:nvGrpSpPr>
          <p:grpSpPr>
            <a:xfrm>
              <a:off x="8281779" y="3052555"/>
              <a:ext cx="511662" cy="511664"/>
              <a:chOff x="2151028" y="3334330"/>
              <a:chExt cx="511662" cy="511664"/>
            </a:xfrm>
          </p:grpSpPr>
          <p:sp>
            <p:nvSpPr>
              <p:cNvPr id="176" name="Oval 175">
                <a:extLst>
                  <a:ext uri="{FF2B5EF4-FFF2-40B4-BE49-F238E27FC236}">
                    <a16:creationId xmlns:a16="http://schemas.microsoft.com/office/drawing/2014/main" id="{64052869-BF7B-33EF-AE5B-F9F4796A79E2}"/>
                  </a:ext>
                </a:extLst>
              </p:cNvPr>
              <p:cNvSpPr/>
              <p:nvPr/>
            </p:nvSpPr>
            <p:spPr>
              <a:xfrm>
                <a:off x="2151028" y="3334330"/>
                <a:ext cx="511662" cy="511664"/>
              </a:xfrm>
              <a:prstGeom prst="ellipse">
                <a:avLst/>
              </a:prstGeom>
              <a:solidFill>
                <a:srgbClr val="F08323"/>
              </a:solidFill>
              <a:ln w="9525" cap="flat" cmpd="sng" algn="ctr">
                <a:no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77" name="TextBox 176">
                <a:extLst>
                  <a:ext uri="{FF2B5EF4-FFF2-40B4-BE49-F238E27FC236}">
                    <a16:creationId xmlns:a16="http://schemas.microsoft.com/office/drawing/2014/main" id="{DFAE9929-87C5-D6AD-6D65-465F5D795146}"/>
                  </a:ext>
                </a:extLst>
              </p:cNvPr>
              <p:cNvSpPr txBox="1"/>
              <p:nvPr/>
            </p:nvSpPr>
            <p:spPr>
              <a:xfrm>
                <a:off x="2291546" y="3345477"/>
                <a:ext cx="230624" cy="441755"/>
              </a:xfrm>
              <a:prstGeom prst="rect">
                <a:avLst/>
              </a:prstGeom>
              <a:noFill/>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grpSp>
          <p:nvGrpSpPr>
            <p:cNvPr id="173" name="Group 172">
              <a:extLst>
                <a:ext uri="{FF2B5EF4-FFF2-40B4-BE49-F238E27FC236}">
                  <a16:creationId xmlns:a16="http://schemas.microsoft.com/office/drawing/2014/main" id="{6CFBCB8F-5557-F4BE-0B3B-8538F3F4117E}"/>
                </a:ext>
              </a:extLst>
            </p:cNvPr>
            <p:cNvGrpSpPr/>
            <p:nvPr/>
          </p:nvGrpSpPr>
          <p:grpSpPr>
            <a:xfrm>
              <a:off x="8281779" y="3540930"/>
              <a:ext cx="511662" cy="511664"/>
              <a:chOff x="2151028" y="3334330"/>
              <a:chExt cx="511662" cy="511664"/>
            </a:xfrm>
          </p:grpSpPr>
          <p:sp>
            <p:nvSpPr>
              <p:cNvPr id="174" name="Oval 173">
                <a:extLst>
                  <a:ext uri="{FF2B5EF4-FFF2-40B4-BE49-F238E27FC236}">
                    <a16:creationId xmlns:a16="http://schemas.microsoft.com/office/drawing/2014/main" id="{C66A69A8-579A-DE19-5BB9-FE573C1D0DD6}"/>
                  </a:ext>
                </a:extLst>
              </p:cNvPr>
              <p:cNvSpPr/>
              <p:nvPr/>
            </p:nvSpPr>
            <p:spPr>
              <a:xfrm>
                <a:off x="2151028" y="3334330"/>
                <a:ext cx="511662" cy="511664"/>
              </a:xfrm>
              <a:prstGeom prst="ellipse">
                <a:avLst/>
              </a:prstGeom>
              <a:solidFill>
                <a:srgbClr val="F08323"/>
              </a:solidFill>
              <a:ln w="9525" cap="flat" cmpd="sng" algn="ctr">
                <a:no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75" name="TextBox 174">
                <a:extLst>
                  <a:ext uri="{FF2B5EF4-FFF2-40B4-BE49-F238E27FC236}">
                    <a16:creationId xmlns:a16="http://schemas.microsoft.com/office/drawing/2014/main" id="{16920367-6FC2-7066-2CDB-189D17906582}"/>
                  </a:ext>
                </a:extLst>
              </p:cNvPr>
              <p:cNvSpPr txBox="1"/>
              <p:nvPr/>
            </p:nvSpPr>
            <p:spPr>
              <a:xfrm>
                <a:off x="2291546" y="3345477"/>
                <a:ext cx="230624" cy="441755"/>
              </a:xfrm>
              <a:prstGeom prst="rect">
                <a:avLst/>
              </a:prstGeom>
              <a:noFill/>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grpSp>
      <p:sp>
        <p:nvSpPr>
          <p:cNvPr id="178" name="Rounded Rectangle 97">
            <a:extLst>
              <a:ext uri="{FF2B5EF4-FFF2-40B4-BE49-F238E27FC236}">
                <a16:creationId xmlns:a16="http://schemas.microsoft.com/office/drawing/2014/main" id="{196462AA-4BFB-AD1B-68AE-8402AED09D07}"/>
              </a:ext>
            </a:extLst>
          </p:cNvPr>
          <p:cNvSpPr/>
          <p:nvPr/>
        </p:nvSpPr>
        <p:spPr>
          <a:xfrm>
            <a:off x="10761691" y="5391027"/>
            <a:ext cx="1245610" cy="282344"/>
          </a:xfrm>
          <a:prstGeom prst="roundRect">
            <a:avLst/>
          </a:prstGeom>
          <a:solidFill>
            <a:sysClr val="window" lastClr="FFFFFF"/>
          </a:solidFill>
          <a:ln w="9525" cap="flat" cmpd="sng" algn="ctr">
            <a:solidFill>
              <a:srgbClr val="E74B1C"/>
            </a:solidFill>
            <a:prstDash val="solid"/>
          </a:ln>
          <a:effectLst/>
        </p:spPr>
        <p:txBody>
          <a:bodyPr rot="0" spcFirstLastPara="0" vertOverflow="overflow" horzOverflow="overflow" vert="horz" wrap="square" lIns="46324" tIns="23162" rIns="46324" bIns="23162" numCol="1" spcCol="0" rtlCol="0" fromWordArt="0" anchor="ctr" anchorCtr="0" forceAA="0" compatLnSpc="0">
            <a:prstTxWarp prst="textNoShape">
              <a:avLst/>
            </a:prstTxWarp>
            <a:noAutofit/>
          </a:bodyPr>
          <a:lstStyle/>
          <a:p>
            <a:pPr marL="5268" marR="0" lvl="0" indent="0" algn="ctr" defTabSz="665067" rtl="0" eaLnBrk="1" fontAlgn="auto" latinLnBrk="0" hangingPunct="1">
              <a:lnSpc>
                <a:spcPct val="110000"/>
              </a:lnSpc>
              <a:spcBef>
                <a:spcPts val="0"/>
              </a:spcBef>
              <a:spcAft>
                <a:spcPts val="0"/>
              </a:spcAft>
              <a:buClrTx/>
              <a:buSzTx/>
              <a:buFontTx/>
              <a:buNone/>
              <a:tabLst/>
              <a:defRPr/>
            </a:pPr>
            <a:r>
              <a:rPr kumimoji="0" lang="en-US" sz="1032" b="1" i="0" u="none" strike="noStrike" kern="0" cap="none" spc="0" normalizeH="0" baseline="0" noProof="0" dirty="0">
                <a:ln>
                  <a:noFill/>
                </a:ln>
                <a:solidFill>
                  <a:srgbClr val="E74B1C"/>
                </a:solidFill>
                <a:effectLst/>
                <a:uLnTx/>
                <a:uFillTx/>
                <a:latin typeface="Gotham Rounded"/>
                <a:ea typeface="MS Mincho"/>
                <a:cs typeface="+mn-cs"/>
              </a:rPr>
              <a:t>Neutron</a:t>
            </a:r>
          </a:p>
        </p:txBody>
      </p:sp>
      <p:sp>
        <p:nvSpPr>
          <p:cNvPr id="179" name="Oval 178">
            <a:extLst>
              <a:ext uri="{FF2B5EF4-FFF2-40B4-BE49-F238E27FC236}">
                <a16:creationId xmlns:a16="http://schemas.microsoft.com/office/drawing/2014/main" id="{5D55E27C-AD0C-228E-C080-4D02B062D23F}"/>
              </a:ext>
            </a:extLst>
          </p:cNvPr>
          <p:cNvSpPr/>
          <p:nvPr/>
        </p:nvSpPr>
        <p:spPr>
          <a:xfrm>
            <a:off x="9870843" y="3021260"/>
            <a:ext cx="376981" cy="376981"/>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sp>
        <p:nvSpPr>
          <p:cNvPr id="180" name="TextBox 179">
            <a:extLst>
              <a:ext uri="{FF2B5EF4-FFF2-40B4-BE49-F238E27FC236}">
                <a16:creationId xmlns:a16="http://schemas.microsoft.com/office/drawing/2014/main" id="{C0B2214A-D421-24D0-F06A-E9860E1FA31E}"/>
              </a:ext>
            </a:extLst>
          </p:cNvPr>
          <p:cNvSpPr txBox="1"/>
          <p:nvPr/>
        </p:nvSpPr>
        <p:spPr>
          <a:xfrm>
            <a:off x="7401815" y="5815482"/>
            <a:ext cx="1529963" cy="419346"/>
          </a:xfrm>
          <a:prstGeom prst="rect">
            <a:avLst/>
          </a:prstGeom>
        </p:spPr>
        <p:txBody>
          <a:bodyPr wrap="square" rtlCol="0" anchor="b">
            <a:spAutoFit/>
          </a:bodyPr>
          <a:lstStyle/>
          <a:p>
            <a:pPr marL="0" marR="0" lvl="0" indent="0" algn="l" defTabSz="914400" rtl="0" eaLnBrk="1" fontAlgn="auto" latinLnBrk="0" hangingPunct="1">
              <a:lnSpc>
                <a:spcPct val="110000"/>
              </a:lnSpc>
              <a:spcBef>
                <a:spcPts val="813"/>
              </a:spcBef>
              <a:spcAft>
                <a:spcPct val="0"/>
              </a:spcAft>
              <a:buClrTx/>
              <a:buSzTx/>
              <a:buFontTx/>
              <a:buNone/>
              <a:tabLst/>
              <a:defRPr/>
            </a:pPr>
            <a:r>
              <a:rPr kumimoji="0" lang="en-US" sz="1000" b="1" i="1"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Carries 20% of the energy produced</a:t>
            </a:r>
          </a:p>
        </p:txBody>
      </p:sp>
      <p:sp>
        <p:nvSpPr>
          <p:cNvPr id="181" name="TextBox 180">
            <a:extLst>
              <a:ext uri="{FF2B5EF4-FFF2-40B4-BE49-F238E27FC236}">
                <a16:creationId xmlns:a16="http://schemas.microsoft.com/office/drawing/2014/main" id="{844BFB45-868B-24D6-AA9D-32F36F76D1AB}"/>
              </a:ext>
            </a:extLst>
          </p:cNvPr>
          <p:cNvSpPr txBox="1"/>
          <p:nvPr/>
        </p:nvSpPr>
        <p:spPr>
          <a:xfrm>
            <a:off x="10724776" y="5815482"/>
            <a:ext cx="1467224" cy="419346"/>
          </a:xfrm>
          <a:prstGeom prst="rect">
            <a:avLst/>
          </a:prstGeom>
        </p:spPr>
        <p:txBody>
          <a:bodyPr wrap="square" rtlCol="0" anchor="b">
            <a:spAutoFit/>
          </a:bodyPr>
          <a:lstStyle/>
          <a:p>
            <a:pPr marL="0" marR="0" lvl="0" indent="0" algn="r" defTabSz="914400" rtl="0" eaLnBrk="1" fontAlgn="auto" latinLnBrk="0" hangingPunct="1">
              <a:lnSpc>
                <a:spcPct val="110000"/>
              </a:lnSpc>
              <a:spcBef>
                <a:spcPts val="813"/>
              </a:spcBef>
              <a:spcAft>
                <a:spcPct val="0"/>
              </a:spcAft>
              <a:buClrTx/>
              <a:buSzTx/>
              <a:buFontTx/>
              <a:buNone/>
              <a:tabLst/>
              <a:defRPr/>
            </a:pPr>
            <a:r>
              <a:rPr kumimoji="0" lang="en-US" sz="1000" b="1" i="1"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Carries 80% of the energy produced</a:t>
            </a:r>
          </a:p>
        </p:txBody>
      </p:sp>
      <p:grpSp>
        <p:nvGrpSpPr>
          <p:cNvPr id="182" name="Group 181">
            <a:extLst>
              <a:ext uri="{FF2B5EF4-FFF2-40B4-BE49-F238E27FC236}">
                <a16:creationId xmlns:a16="http://schemas.microsoft.com/office/drawing/2014/main" id="{66FB541D-0371-6867-1A1F-802A1FBB2356}"/>
              </a:ext>
            </a:extLst>
          </p:cNvPr>
          <p:cNvGrpSpPr/>
          <p:nvPr/>
        </p:nvGrpSpPr>
        <p:grpSpPr>
          <a:xfrm>
            <a:off x="9014831" y="2293965"/>
            <a:ext cx="2030296" cy="1929281"/>
            <a:chOff x="5196219" y="3628586"/>
            <a:chExt cx="2005289" cy="1905518"/>
          </a:xfrm>
        </p:grpSpPr>
        <p:sp>
          <p:nvSpPr>
            <p:cNvPr id="183" name="Explosion 1 57">
              <a:extLst>
                <a:ext uri="{FF2B5EF4-FFF2-40B4-BE49-F238E27FC236}">
                  <a16:creationId xmlns:a16="http://schemas.microsoft.com/office/drawing/2014/main" id="{73E3FE15-2468-B51F-9913-AC7B592E831B}"/>
                </a:ext>
              </a:extLst>
            </p:cNvPr>
            <p:cNvSpPr/>
            <p:nvPr/>
          </p:nvSpPr>
          <p:spPr>
            <a:xfrm>
              <a:off x="5196219" y="3628586"/>
              <a:ext cx="2005289" cy="1905518"/>
            </a:xfrm>
            <a:prstGeom prst="irregularSeal1">
              <a:avLst/>
            </a:prstGeom>
            <a:gradFill flip="none" rotWithShape="1">
              <a:gsLst>
                <a:gs pos="37000">
                  <a:srgbClr val="F18022"/>
                </a:gs>
                <a:gs pos="68000">
                  <a:srgbClr val="E54B1B"/>
                </a:gs>
              </a:gsLst>
              <a:path path="circle">
                <a:fillToRect l="50000" t="50000" r="50000" b="50000"/>
              </a:path>
              <a:tileRect/>
            </a:gradFill>
            <a:ln w="9525" cap="flat" cmpd="sng" algn="ctr">
              <a:solidFill>
                <a:sysClr val="window" lastClr="FFFFFF"/>
              </a:solidFill>
              <a:prstDash val="solid"/>
            </a:ln>
            <a:effectLst/>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nvGrpSpPr>
            <p:cNvPr id="184" name="Group 183">
              <a:extLst>
                <a:ext uri="{FF2B5EF4-FFF2-40B4-BE49-F238E27FC236}">
                  <a16:creationId xmlns:a16="http://schemas.microsoft.com/office/drawing/2014/main" id="{7AAF31D5-00AF-9C02-85ED-9882CA2BE21B}"/>
                </a:ext>
              </a:extLst>
            </p:cNvPr>
            <p:cNvGrpSpPr/>
            <p:nvPr/>
          </p:nvGrpSpPr>
          <p:grpSpPr>
            <a:xfrm>
              <a:off x="5558201" y="4124912"/>
              <a:ext cx="1137009" cy="838668"/>
              <a:chOff x="4787799" y="4113729"/>
              <a:chExt cx="1253868" cy="924864"/>
            </a:xfrm>
          </p:grpSpPr>
          <p:sp>
            <p:nvSpPr>
              <p:cNvPr id="185" name="Oval 184">
                <a:extLst>
                  <a:ext uri="{FF2B5EF4-FFF2-40B4-BE49-F238E27FC236}">
                    <a16:creationId xmlns:a16="http://schemas.microsoft.com/office/drawing/2014/main" id="{1E47E672-0910-91D2-DB62-DA23E6509678}"/>
                  </a:ext>
                </a:extLst>
              </p:cNvPr>
              <p:cNvSpPr/>
              <p:nvPr/>
            </p:nvSpPr>
            <p:spPr>
              <a:xfrm>
                <a:off x="4787799" y="4326056"/>
                <a:ext cx="511662" cy="511664"/>
              </a:xfrm>
              <a:prstGeom prst="ellipse">
                <a:avLst/>
              </a:prstGeom>
              <a:solidFill>
                <a:srgbClr val="E74B1C"/>
              </a:solidFill>
              <a:ln w="9525" cap="flat" cmpd="sng" algn="ctr">
                <a:solidFill>
                  <a:sysClr val="window" lastClr="FFFFFF"/>
                </a:solid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nvGrpSpPr>
              <p:cNvPr id="186" name="Group 185">
                <a:extLst>
                  <a:ext uri="{FF2B5EF4-FFF2-40B4-BE49-F238E27FC236}">
                    <a16:creationId xmlns:a16="http://schemas.microsoft.com/office/drawing/2014/main" id="{8E8DCFD0-9FEA-D727-3420-B30A9CEF9BD8}"/>
                  </a:ext>
                </a:extLst>
              </p:cNvPr>
              <p:cNvGrpSpPr/>
              <p:nvPr/>
            </p:nvGrpSpPr>
            <p:grpSpPr>
              <a:xfrm>
                <a:off x="5158634" y="4113729"/>
                <a:ext cx="511662" cy="511664"/>
                <a:chOff x="2151028" y="3334330"/>
                <a:chExt cx="511662" cy="511664"/>
              </a:xfrm>
            </p:grpSpPr>
            <p:sp>
              <p:nvSpPr>
                <p:cNvPr id="192" name="Oval 191">
                  <a:extLst>
                    <a:ext uri="{FF2B5EF4-FFF2-40B4-BE49-F238E27FC236}">
                      <a16:creationId xmlns:a16="http://schemas.microsoft.com/office/drawing/2014/main" id="{1C52AC0A-F81B-C144-4497-15F570A1B0FC}"/>
                    </a:ext>
                  </a:extLst>
                </p:cNvPr>
                <p:cNvSpPr/>
                <p:nvPr/>
              </p:nvSpPr>
              <p:spPr>
                <a:xfrm>
                  <a:off x="2151028" y="3334330"/>
                  <a:ext cx="511662" cy="511664"/>
                </a:xfrm>
                <a:prstGeom prst="ellipse">
                  <a:avLst/>
                </a:prstGeom>
                <a:solidFill>
                  <a:srgbClr val="F08323"/>
                </a:solidFill>
                <a:ln w="9525" cap="flat" cmpd="sng" algn="ctr">
                  <a:solidFill>
                    <a:sysClr val="window" lastClr="FFFFFF"/>
                  </a:solid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93" name="TextBox 192">
                  <a:extLst>
                    <a:ext uri="{FF2B5EF4-FFF2-40B4-BE49-F238E27FC236}">
                      <a16:creationId xmlns:a16="http://schemas.microsoft.com/office/drawing/2014/main" id="{31482AA0-2079-4DB1-E37E-AC55EF72C6F5}"/>
                    </a:ext>
                  </a:extLst>
                </p:cNvPr>
                <p:cNvSpPr txBox="1"/>
                <p:nvPr/>
              </p:nvSpPr>
              <p:spPr>
                <a:xfrm>
                  <a:off x="2314323" y="3389099"/>
                  <a:ext cx="185074" cy="354504"/>
                </a:xfrm>
                <a:prstGeom prst="rect">
                  <a:avLst/>
                </a:prstGeom>
                <a:noFill/>
                <a:ln>
                  <a:noFill/>
                </a:ln>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grpSp>
            <p:nvGrpSpPr>
              <p:cNvPr id="187" name="Group 186">
                <a:extLst>
                  <a:ext uri="{FF2B5EF4-FFF2-40B4-BE49-F238E27FC236}">
                    <a16:creationId xmlns:a16="http://schemas.microsoft.com/office/drawing/2014/main" id="{BFA447EF-2A20-422C-3602-14A3213BF0D1}"/>
                  </a:ext>
                </a:extLst>
              </p:cNvPr>
              <p:cNvGrpSpPr/>
              <p:nvPr/>
            </p:nvGrpSpPr>
            <p:grpSpPr>
              <a:xfrm>
                <a:off x="5158634" y="4526929"/>
                <a:ext cx="511662" cy="511664"/>
                <a:chOff x="2151028" y="3334330"/>
                <a:chExt cx="511662" cy="511664"/>
              </a:xfrm>
            </p:grpSpPr>
            <p:sp>
              <p:nvSpPr>
                <p:cNvPr id="190" name="Oval 189">
                  <a:extLst>
                    <a:ext uri="{FF2B5EF4-FFF2-40B4-BE49-F238E27FC236}">
                      <a16:creationId xmlns:a16="http://schemas.microsoft.com/office/drawing/2014/main" id="{726B7468-B8EC-8A44-12EF-81CBC9FA795C}"/>
                    </a:ext>
                  </a:extLst>
                </p:cNvPr>
                <p:cNvSpPr/>
                <p:nvPr/>
              </p:nvSpPr>
              <p:spPr>
                <a:xfrm>
                  <a:off x="2151028" y="3334330"/>
                  <a:ext cx="511662" cy="511664"/>
                </a:xfrm>
                <a:prstGeom prst="ellipse">
                  <a:avLst/>
                </a:prstGeom>
                <a:solidFill>
                  <a:srgbClr val="F08323"/>
                </a:solidFill>
                <a:ln w="9525" cap="flat" cmpd="sng" algn="ctr">
                  <a:solidFill>
                    <a:sysClr val="window" lastClr="FFFFFF"/>
                  </a:solid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91" name="TextBox 190">
                  <a:extLst>
                    <a:ext uri="{FF2B5EF4-FFF2-40B4-BE49-F238E27FC236}">
                      <a16:creationId xmlns:a16="http://schemas.microsoft.com/office/drawing/2014/main" id="{675FB18C-33D5-A97B-71D8-478954030294}"/>
                    </a:ext>
                  </a:extLst>
                </p:cNvPr>
                <p:cNvSpPr txBox="1"/>
                <p:nvPr/>
              </p:nvSpPr>
              <p:spPr>
                <a:xfrm>
                  <a:off x="2314323" y="3389099"/>
                  <a:ext cx="185074" cy="354504"/>
                </a:xfrm>
                <a:prstGeom prst="rect">
                  <a:avLst/>
                </a:prstGeom>
                <a:noFill/>
                <a:ln>
                  <a:noFill/>
                </a:ln>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sp>
            <p:nvSpPr>
              <p:cNvPr id="188" name="Oval 187">
                <a:extLst>
                  <a:ext uri="{FF2B5EF4-FFF2-40B4-BE49-F238E27FC236}">
                    <a16:creationId xmlns:a16="http://schemas.microsoft.com/office/drawing/2014/main" id="{C2831044-CC26-6B34-5C9D-93374B246F15}"/>
                  </a:ext>
                </a:extLst>
              </p:cNvPr>
              <p:cNvSpPr/>
              <p:nvPr/>
            </p:nvSpPr>
            <p:spPr>
              <a:xfrm>
                <a:off x="5530005" y="4156881"/>
                <a:ext cx="511662" cy="511664"/>
              </a:xfrm>
              <a:prstGeom prst="ellipse">
                <a:avLst/>
              </a:prstGeom>
              <a:solidFill>
                <a:srgbClr val="E74B1C"/>
              </a:solidFill>
              <a:ln w="9525" cap="flat" cmpd="sng" algn="ctr">
                <a:solidFill>
                  <a:sysClr val="window" lastClr="FFFFFF"/>
                </a:solid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sp>
            <p:nvSpPr>
              <p:cNvPr id="189" name="Oval 188">
                <a:extLst>
                  <a:ext uri="{FF2B5EF4-FFF2-40B4-BE49-F238E27FC236}">
                    <a16:creationId xmlns:a16="http://schemas.microsoft.com/office/drawing/2014/main" id="{7AB8EA35-6E83-0088-90F8-1F7FB15D70EA}"/>
                  </a:ext>
                </a:extLst>
              </p:cNvPr>
              <p:cNvSpPr/>
              <p:nvPr/>
            </p:nvSpPr>
            <p:spPr>
              <a:xfrm>
                <a:off x="5504177" y="4466778"/>
                <a:ext cx="511662" cy="511664"/>
              </a:xfrm>
              <a:prstGeom prst="ellipse">
                <a:avLst/>
              </a:prstGeom>
              <a:solidFill>
                <a:srgbClr val="E74B1C"/>
              </a:solidFill>
              <a:ln w="9525" cap="flat" cmpd="sng" algn="ctr">
                <a:solidFill>
                  <a:sysClr val="window" lastClr="FFFFFF"/>
                </a:solid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grpSp>
      <p:sp>
        <p:nvSpPr>
          <p:cNvPr id="194" name="Flowchart: Alternate Process 193">
            <a:extLst>
              <a:ext uri="{FF2B5EF4-FFF2-40B4-BE49-F238E27FC236}">
                <a16:creationId xmlns:a16="http://schemas.microsoft.com/office/drawing/2014/main" id="{D1885267-A02A-D789-32E4-D89EFBB40989}"/>
              </a:ext>
            </a:extLst>
          </p:cNvPr>
          <p:cNvSpPr/>
          <p:nvPr/>
        </p:nvSpPr>
        <p:spPr>
          <a:xfrm>
            <a:off x="8976840" y="221991"/>
            <a:ext cx="648000" cy="648000"/>
          </a:xfrm>
          <a:prstGeom prst="flowChartAlternateProcess">
            <a:avLst/>
          </a:prstGeom>
          <a:solidFill>
            <a:srgbClr val="F08323"/>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Gotham Rounded"/>
                <a:ea typeface="MS Mincho"/>
                <a:cs typeface="+mn-cs"/>
              </a:rPr>
              <a:t>H</a:t>
            </a:r>
          </a:p>
        </p:txBody>
      </p:sp>
      <p:sp>
        <p:nvSpPr>
          <p:cNvPr id="195" name="TextBox 194">
            <a:extLst>
              <a:ext uri="{FF2B5EF4-FFF2-40B4-BE49-F238E27FC236}">
                <a16:creationId xmlns:a16="http://schemas.microsoft.com/office/drawing/2014/main" id="{5AFEDBB6-1D06-CD64-A74B-9E69A11F6D6E}"/>
              </a:ext>
            </a:extLst>
          </p:cNvPr>
          <p:cNvSpPr txBox="1"/>
          <p:nvPr/>
        </p:nvSpPr>
        <p:spPr>
          <a:xfrm>
            <a:off x="9132159" y="461458"/>
            <a:ext cx="358809" cy="30380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solidFill>
                <a:prstClr val="white"/>
              </a:solidFill>
              <a:effectLst/>
              <a:uLnTx/>
              <a:uFillTx/>
              <a:latin typeface="Gotham Rounded"/>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1</a:t>
            </a:r>
            <a:endParaRPr kumimoji="0" lang="en-GB" sz="1800" b="1" i="0" u="none" strike="noStrike" kern="0" cap="none" spc="0" normalizeH="0" baseline="0" noProof="0" dirty="0">
              <a:ln>
                <a:noFill/>
              </a:ln>
              <a:solidFill>
                <a:prstClr val="white"/>
              </a:solidFill>
              <a:effectLst/>
              <a:uLnTx/>
              <a:uFillTx/>
              <a:latin typeface="Gotham Rounded"/>
              <a:ea typeface="MS Mincho"/>
              <a:cs typeface="+mn-cs"/>
            </a:endParaRPr>
          </a:p>
        </p:txBody>
      </p:sp>
      <p:sp>
        <p:nvSpPr>
          <p:cNvPr id="196" name="TextBox 195">
            <a:extLst>
              <a:ext uri="{FF2B5EF4-FFF2-40B4-BE49-F238E27FC236}">
                <a16:creationId xmlns:a16="http://schemas.microsoft.com/office/drawing/2014/main" id="{12DF5D61-BB76-1B77-1A45-636488159800}"/>
              </a:ext>
            </a:extLst>
          </p:cNvPr>
          <p:cNvSpPr txBox="1"/>
          <p:nvPr/>
        </p:nvSpPr>
        <p:spPr>
          <a:xfrm>
            <a:off x="9021876" y="305586"/>
            <a:ext cx="2784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2</a:t>
            </a:r>
          </a:p>
        </p:txBody>
      </p:sp>
      <p:sp>
        <p:nvSpPr>
          <p:cNvPr id="197" name="Flowchart: Alternate Process 196">
            <a:extLst>
              <a:ext uri="{FF2B5EF4-FFF2-40B4-BE49-F238E27FC236}">
                <a16:creationId xmlns:a16="http://schemas.microsoft.com/office/drawing/2014/main" id="{6C5D1CD1-B161-073C-B053-888B0333F3AF}"/>
              </a:ext>
            </a:extLst>
          </p:cNvPr>
          <p:cNvSpPr/>
          <p:nvPr/>
        </p:nvSpPr>
        <p:spPr>
          <a:xfrm>
            <a:off x="10272912" y="221991"/>
            <a:ext cx="648000" cy="648000"/>
          </a:xfrm>
          <a:prstGeom prst="flowChartAlternateProcess">
            <a:avLst/>
          </a:prstGeom>
          <a:solidFill>
            <a:srgbClr val="E54B1B"/>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Gotham Rounded"/>
                <a:ea typeface="MS Mincho"/>
                <a:cs typeface="+mn-cs"/>
              </a:rPr>
              <a:t>H</a:t>
            </a:r>
          </a:p>
        </p:txBody>
      </p:sp>
      <p:sp>
        <p:nvSpPr>
          <p:cNvPr id="198" name="TextBox 197">
            <a:extLst>
              <a:ext uri="{FF2B5EF4-FFF2-40B4-BE49-F238E27FC236}">
                <a16:creationId xmlns:a16="http://schemas.microsoft.com/office/drawing/2014/main" id="{D4117EC1-80CC-4D0B-9A91-0BAE5126CCE1}"/>
              </a:ext>
            </a:extLst>
          </p:cNvPr>
          <p:cNvSpPr txBox="1"/>
          <p:nvPr/>
        </p:nvSpPr>
        <p:spPr>
          <a:xfrm>
            <a:off x="10424185" y="460076"/>
            <a:ext cx="358809" cy="30380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solidFill>
                <a:prstClr val="white"/>
              </a:solidFill>
              <a:effectLst/>
              <a:uLnTx/>
              <a:uFillTx/>
              <a:latin typeface="Gotham Rounded"/>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1</a:t>
            </a:r>
            <a:endParaRPr kumimoji="0" lang="en-GB" sz="1800" b="1" i="0" u="none" strike="noStrike" kern="0" cap="none" spc="0" normalizeH="0" baseline="0" noProof="0" dirty="0">
              <a:ln>
                <a:noFill/>
              </a:ln>
              <a:solidFill>
                <a:prstClr val="white"/>
              </a:solidFill>
              <a:effectLst/>
              <a:uLnTx/>
              <a:uFillTx/>
              <a:latin typeface="Gotham Rounded"/>
              <a:ea typeface="MS Mincho"/>
              <a:cs typeface="+mn-cs"/>
            </a:endParaRPr>
          </a:p>
        </p:txBody>
      </p:sp>
      <p:sp>
        <p:nvSpPr>
          <p:cNvPr id="199" name="TextBox 198">
            <a:extLst>
              <a:ext uri="{FF2B5EF4-FFF2-40B4-BE49-F238E27FC236}">
                <a16:creationId xmlns:a16="http://schemas.microsoft.com/office/drawing/2014/main" id="{839CAC4C-9C51-580F-583A-2782B7C36C31}"/>
              </a:ext>
            </a:extLst>
          </p:cNvPr>
          <p:cNvSpPr txBox="1"/>
          <p:nvPr/>
        </p:nvSpPr>
        <p:spPr>
          <a:xfrm>
            <a:off x="10318051" y="305586"/>
            <a:ext cx="2784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3</a:t>
            </a:r>
          </a:p>
        </p:txBody>
      </p:sp>
      <p:grpSp>
        <p:nvGrpSpPr>
          <p:cNvPr id="200" name="Group 199">
            <a:extLst>
              <a:ext uri="{FF2B5EF4-FFF2-40B4-BE49-F238E27FC236}">
                <a16:creationId xmlns:a16="http://schemas.microsoft.com/office/drawing/2014/main" id="{8F42EF91-1AB8-4F21-25A3-3E2FC449699C}"/>
              </a:ext>
            </a:extLst>
          </p:cNvPr>
          <p:cNvGrpSpPr/>
          <p:nvPr/>
        </p:nvGrpSpPr>
        <p:grpSpPr>
          <a:xfrm>
            <a:off x="7830086" y="5167482"/>
            <a:ext cx="663352" cy="648000"/>
            <a:chOff x="7035982" y="5440133"/>
            <a:chExt cx="663352" cy="648000"/>
          </a:xfrm>
        </p:grpSpPr>
        <p:sp>
          <p:nvSpPr>
            <p:cNvPr id="201" name="Flowchart: Alternate Process 200">
              <a:extLst>
                <a:ext uri="{FF2B5EF4-FFF2-40B4-BE49-F238E27FC236}">
                  <a16:creationId xmlns:a16="http://schemas.microsoft.com/office/drawing/2014/main" id="{E817FEFE-7558-C322-82F4-5282CEB93A0C}"/>
                </a:ext>
              </a:extLst>
            </p:cNvPr>
            <p:cNvSpPr/>
            <p:nvPr/>
          </p:nvSpPr>
          <p:spPr>
            <a:xfrm>
              <a:off x="7051334" y="5440133"/>
              <a:ext cx="648000" cy="648000"/>
            </a:xfrm>
            <a:prstGeom prst="flowChartAlternateProcess">
              <a:avLst/>
            </a:prstGeom>
            <a:solidFill>
              <a:srgbClr val="F08323"/>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Gotham Rounded"/>
                  <a:ea typeface="MS Mincho"/>
                  <a:cs typeface="+mn-cs"/>
                </a:rPr>
                <a:t>He</a:t>
              </a:r>
            </a:p>
          </p:txBody>
        </p:sp>
        <p:sp>
          <p:nvSpPr>
            <p:cNvPr id="202" name="TextBox 201">
              <a:extLst>
                <a:ext uri="{FF2B5EF4-FFF2-40B4-BE49-F238E27FC236}">
                  <a16:creationId xmlns:a16="http://schemas.microsoft.com/office/drawing/2014/main" id="{ED05272F-D162-F6C1-90B4-B2F54F8587A6}"/>
                </a:ext>
              </a:extLst>
            </p:cNvPr>
            <p:cNvSpPr txBox="1"/>
            <p:nvPr/>
          </p:nvSpPr>
          <p:spPr>
            <a:xfrm>
              <a:off x="7126942" y="5670128"/>
              <a:ext cx="358809" cy="303809"/>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solidFill>
                  <a:prstClr val="white"/>
                </a:solidFill>
                <a:effectLst/>
                <a:uLnTx/>
                <a:uFillTx/>
                <a:latin typeface="Gotham Rounded"/>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2</a:t>
              </a:r>
              <a:endParaRPr kumimoji="0" lang="en-GB" sz="1800" b="1" i="0" u="none" strike="noStrike" kern="0" cap="none" spc="0" normalizeH="0" baseline="0" noProof="0" dirty="0">
                <a:ln>
                  <a:noFill/>
                </a:ln>
                <a:solidFill>
                  <a:prstClr val="white"/>
                </a:solidFill>
                <a:effectLst/>
                <a:uLnTx/>
                <a:uFillTx/>
                <a:latin typeface="Gotham Rounded"/>
                <a:ea typeface="MS Mincho"/>
                <a:cs typeface="+mn-cs"/>
              </a:endParaRPr>
            </a:p>
          </p:txBody>
        </p:sp>
        <p:sp>
          <p:nvSpPr>
            <p:cNvPr id="203" name="TextBox 202">
              <a:extLst>
                <a:ext uri="{FF2B5EF4-FFF2-40B4-BE49-F238E27FC236}">
                  <a16:creationId xmlns:a16="http://schemas.microsoft.com/office/drawing/2014/main" id="{EC99E08C-C1BD-CFB9-9CFB-E1D50E7674B5}"/>
                </a:ext>
              </a:extLst>
            </p:cNvPr>
            <p:cNvSpPr txBox="1"/>
            <p:nvPr/>
          </p:nvSpPr>
          <p:spPr>
            <a:xfrm>
              <a:off x="7035982" y="5514256"/>
              <a:ext cx="278412"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4</a:t>
              </a:r>
            </a:p>
          </p:txBody>
        </p:sp>
      </p:grpSp>
      <p:sp>
        <p:nvSpPr>
          <p:cNvPr id="204" name="TextBox 203">
            <a:extLst>
              <a:ext uri="{FF2B5EF4-FFF2-40B4-BE49-F238E27FC236}">
                <a16:creationId xmlns:a16="http://schemas.microsoft.com/office/drawing/2014/main" id="{C9B6E07E-E91C-DC1D-4B07-99BBF23E7D0E}"/>
              </a:ext>
            </a:extLst>
          </p:cNvPr>
          <p:cNvSpPr txBox="1"/>
          <p:nvPr/>
        </p:nvSpPr>
        <p:spPr>
          <a:xfrm>
            <a:off x="9067739" y="4538740"/>
            <a:ext cx="1942602" cy="996751"/>
          </a:xfrm>
          <a:prstGeom prst="irregularSeal2">
            <a:avLst/>
          </a:prstGeom>
          <a:noFill/>
          <a:ln w="19050">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17.6MeV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Energy</a:t>
            </a:r>
          </a:p>
        </p:txBody>
      </p:sp>
      <p:sp>
        <p:nvSpPr>
          <p:cNvPr id="205" name="Title 1">
            <a:extLst>
              <a:ext uri="{FF2B5EF4-FFF2-40B4-BE49-F238E27FC236}">
                <a16:creationId xmlns:a16="http://schemas.microsoft.com/office/drawing/2014/main" id="{A76941B1-3F49-0386-2109-164749782B1B}"/>
              </a:ext>
            </a:extLst>
          </p:cNvPr>
          <p:cNvSpPr txBox="1">
            <a:spLocks/>
          </p:cNvSpPr>
          <p:nvPr/>
        </p:nvSpPr>
        <p:spPr>
          <a:xfrm>
            <a:off x="267270" y="329596"/>
            <a:ext cx="7483729" cy="834673"/>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800" b="1" i="0" u="none" strike="noStrike" kern="1200" cap="all"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A high energy nuclear reaction, 4-times more energetic than fission</a:t>
            </a:r>
            <a:endParaRPr kumimoji="0" lang="en-GB" sz="2800" b="1" i="0" u="none" strike="noStrike" kern="1200" cap="all"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Tree>
    <p:extLst>
      <p:ext uri="{BB962C8B-B14F-4D97-AF65-F5344CB8AC3E}">
        <p14:creationId xmlns:p14="http://schemas.microsoft.com/office/powerpoint/2010/main" val="388678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013 -0.00023 L -0.075 0.05625 C -0.09193 0.06852 -0.1013 0.08612 -0.1013 0.1051 C -0.1013 0.12639 -0.09193 0.14329 -0.075 0.15556 L 0.00013 0.21297 " pathEditMode="relative" rAng="5400000" ptsTypes="AAAAA">
                                      <p:cBhvr>
                                        <p:cTn id="6" dur="2000" fill="hold"/>
                                        <p:tgtEl>
                                          <p:spTgt spid="156"/>
                                        </p:tgtEl>
                                        <p:attrNameLst>
                                          <p:attrName>ppt_x</p:attrName>
                                          <p:attrName>ppt_y</p:attrName>
                                        </p:attrNameLst>
                                      </p:cBhvr>
                                      <p:rCtr x="-5065" y="10648"/>
                                    </p:animMotion>
                                  </p:childTnLst>
                                </p:cTn>
                              </p:par>
                              <p:par>
                                <p:cTn id="7" presetID="37" presetClass="path" presetSubtype="0" accel="50000" decel="50000" fill="hold" nodeType="withEffect">
                                  <p:stCondLst>
                                    <p:cond delay="0"/>
                                  </p:stCondLst>
                                  <p:childTnLst>
                                    <p:animMotion origin="layout" path="M -0.00351 0.00209 L 0.09401 0.03982 C 0.11615 0.04746 0.12826 0.0625 0.12956 0.08033 C 0.12995 0.09977 0.11954 0.1169 0.09857 0.13241 L 0.00625 0.19954 " pathEditMode="relative" rAng="15900000" ptsTypes="AAAAA">
                                      <p:cBhvr>
                                        <p:cTn id="8" dur="2000" fill="hold"/>
                                        <p:tgtEl>
                                          <p:spTgt spid="163"/>
                                        </p:tgtEl>
                                        <p:attrNameLst>
                                          <p:attrName>ppt_x</p:attrName>
                                          <p:attrName>ppt_y</p:attrName>
                                        </p:attrNameLst>
                                      </p:cBhvr>
                                      <p:rCtr x="6888" y="8889"/>
                                    </p:animMotion>
                                  </p:childTnLst>
                                </p:cTn>
                              </p:par>
                              <p:par>
                                <p:cTn id="9" presetID="1" presetClass="entr" presetSubtype="0" fill="hold" grpId="0" nodeType="withEffect">
                                  <p:stCondLst>
                                    <p:cond delay="0"/>
                                  </p:stCondLst>
                                  <p:childTnLst>
                                    <p:set>
                                      <p:cBhvr>
                                        <p:cTn id="10" dur="1" fill="hold">
                                          <p:stCondLst>
                                            <p:cond delay="0"/>
                                          </p:stCondLst>
                                        </p:cTn>
                                        <p:tgtEl>
                                          <p:spTgt spid="1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82"/>
                                        </p:tgtEl>
                                        <p:attrNameLst>
                                          <p:attrName>style.visibility</p:attrName>
                                        </p:attrNameLst>
                                      </p:cBhvr>
                                      <p:to>
                                        <p:strVal val="visible"/>
                                      </p:to>
                                    </p:set>
                                  </p:childTnLst>
                                </p:cTn>
                              </p:par>
                            </p:childTnLst>
                          </p:cTn>
                        </p:par>
                        <p:par>
                          <p:cTn id="16" fill="hold">
                            <p:stCondLst>
                              <p:cond delay="2000"/>
                            </p:stCondLst>
                            <p:childTnLst>
                              <p:par>
                                <p:cTn id="17" presetID="26" presetClass="emph" presetSubtype="0" fill="hold" nodeType="afterEffect">
                                  <p:stCondLst>
                                    <p:cond delay="0"/>
                                  </p:stCondLst>
                                  <p:childTnLst>
                                    <p:animEffect transition="out" filter="fade">
                                      <p:cBhvr>
                                        <p:cTn id="18" dur="500" tmFilter="0, 0; .2, .5; .8, .5; 1, 0"/>
                                        <p:tgtEl>
                                          <p:spTgt spid="182"/>
                                        </p:tgtEl>
                                      </p:cBhvr>
                                    </p:animEffect>
                                    <p:animScale>
                                      <p:cBhvr>
                                        <p:cTn id="19" dur="250" autoRev="1" fill="hold"/>
                                        <p:tgtEl>
                                          <p:spTgt spid="182"/>
                                        </p:tgtEl>
                                      </p:cBhvr>
                                      <p:by x="105000" y="105000"/>
                                    </p:animScale>
                                  </p:childTnLst>
                                </p:cTn>
                              </p:par>
                              <p:par>
                                <p:cTn id="20" presetID="1" presetClass="exit" presetSubtype="0" fill="hold" nodeType="withEffect">
                                  <p:stCondLst>
                                    <p:cond delay="0"/>
                                  </p:stCondLst>
                                  <p:childTnLst>
                                    <p:set>
                                      <p:cBhvr>
                                        <p:cTn id="21" dur="1" fill="hold">
                                          <p:stCondLst>
                                            <p:cond delay="0"/>
                                          </p:stCondLst>
                                        </p:cTn>
                                        <p:tgtEl>
                                          <p:spTgt spid="156"/>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63"/>
                                        </p:tgtEl>
                                        <p:attrNameLst>
                                          <p:attrName>style.visibility</p:attrName>
                                        </p:attrNameLst>
                                      </p:cBhvr>
                                      <p:to>
                                        <p:strVal val="hidden"/>
                                      </p:to>
                                    </p:set>
                                  </p:childTnLst>
                                </p:cTn>
                              </p:par>
                            </p:childTnLst>
                          </p:cTn>
                        </p:par>
                        <p:par>
                          <p:cTn id="24" fill="hold">
                            <p:stCondLst>
                              <p:cond delay="2500"/>
                            </p:stCondLst>
                            <p:childTnLst>
                              <p:par>
                                <p:cTn id="25" presetID="1" presetClass="entr" presetSubtype="0" fill="hold" nodeType="after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1" nodeType="afterEffect">
                                  <p:stCondLst>
                                    <p:cond delay="0"/>
                                  </p:stCondLst>
                                  <p:childTnLst>
                                    <p:set>
                                      <p:cBhvr>
                                        <p:cTn id="29" dur="1" fill="hold">
                                          <p:stCondLst>
                                            <p:cond delay="0"/>
                                          </p:stCondLst>
                                        </p:cTn>
                                        <p:tgtEl>
                                          <p:spTgt spid="179"/>
                                        </p:tgtEl>
                                        <p:attrNameLst>
                                          <p:attrName>style.visibility</p:attrName>
                                        </p:attrNameLst>
                                      </p:cBhvr>
                                      <p:to>
                                        <p:strVal val="visible"/>
                                      </p:to>
                                    </p:set>
                                  </p:childTnLst>
                                </p:cTn>
                              </p:par>
                            </p:childTnLst>
                          </p:cTn>
                        </p:par>
                        <p:par>
                          <p:cTn id="30" fill="hold">
                            <p:stCondLst>
                              <p:cond delay="2500"/>
                            </p:stCondLst>
                            <p:childTnLst>
                              <p:par>
                                <p:cTn id="31" presetID="42" presetClass="path" presetSubtype="0" accel="50000" decel="50000" fill="hold" nodeType="afterEffect">
                                  <p:stCondLst>
                                    <p:cond delay="0"/>
                                  </p:stCondLst>
                                  <p:childTnLst>
                                    <p:animMotion origin="layout" path="M -2.70833E-6 -1.48148E-6 L -0.10221 0.22639 " pathEditMode="relative" rAng="0" ptsTypes="AA">
                                      <p:cBhvr>
                                        <p:cTn id="32" dur="2000" fill="hold"/>
                                        <p:tgtEl>
                                          <p:spTgt spid="169"/>
                                        </p:tgtEl>
                                        <p:attrNameLst>
                                          <p:attrName>ppt_x</p:attrName>
                                          <p:attrName>ppt_y</p:attrName>
                                        </p:attrNameLst>
                                      </p:cBhvr>
                                      <p:rCtr x="-5117" y="11319"/>
                                    </p:animMotion>
                                  </p:childTnLst>
                                </p:cTn>
                              </p:par>
                              <p:par>
                                <p:cTn id="33" presetID="42" presetClass="path" presetSubtype="0" accel="50000" decel="50000" fill="hold" grpId="0" nodeType="withEffect">
                                  <p:stCondLst>
                                    <p:cond delay="0"/>
                                  </p:stCondLst>
                                  <p:childTnLst>
                                    <p:animMotion origin="layout" path="M 1.11022E-16 4.44444E-6 L 0.08685 0.23263 " pathEditMode="relative" rAng="0" ptsTypes="AA">
                                      <p:cBhvr>
                                        <p:cTn id="34" dur="2000" fill="hold"/>
                                        <p:tgtEl>
                                          <p:spTgt spid="179"/>
                                        </p:tgtEl>
                                        <p:attrNameLst>
                                          <p:attrName>ppt_x</p:attrName>
                                          <p:attrName>ppt_y</p:attrName>
                                        </p:attrNameLst>
                                      </p:cBhvr>
                                      <p:rCtr x="4336" y="11620"/>
                                    </p:animMotion>
                                  </p:childTnLst>
                                </p:cTn>
                              </p:par>
                              <p:par>
                                <p:cTn id="35" presetID="22" presetClass="entr" presetSubtype="1" fill="hold" grpId="0" nodeType="withEffect">
                                  <p:stCondLst>
                                    <p:cond delay="0"/>
                                  </p:stCondLst>
                                  <p:childTnLst>
                                    <p:set>
                                      <p:cBhvr>
                                        <p:cTn id="36" dur="1" fill="hold">
                                          <p:stCondLst>
                                            <p:cond delay="0"/>
                                          </p:stCondLst>
                                        </p:cTn>
                                        <p:tgtEl>
                                          <p:spTgt spid="152"/>
                                        </p:tgtEl>
                                        <p:attrNameLst>
                                          <p:attrName>style.visibility</p:attrName>
                                        </p:attrNameLst>
                                      </p:cBhvr>
                                      <p:to>
                                        <p:strVal val="visible"/>
                                      </p:to>
                                    </p:set>
                                    <p:animEffect transition="in" filter="wipe(up)">
                                      <p:cBhvr>
                                        <p:cTn id="37" dur="500"/>
                                        <p:tgtEl>
                                          <p:spTgt spid="15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53"/>
                                        </p:tgtEl>
                                        <p:attrNameLst>
                                          <p:attrName>style.visibility</p:attrName>
                                        </p:attrNameLst>
                                      </p:cBhvr>
                                      <p:to>
                                        <p:strVal val="visible"/>
                                      </p:to>
                                    </p:set>
                                    <p:animEffect transition="in" filter="wipe(up)">
                                      <p:cBhvr>
                                        <p:cTn id="40" dur="500"/>
                                        <p:tgtEl>
                                          <p:spTgt spid="153"/>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180"/>
                                        </p:tgtEl>
                                        <p:attrNameLst>
                                          <p:attrName>style.visibility</p:attrName>
                                        </p:attrNameLst>
                                      </p:cBhvr>
                                      <p:to>
                                        <p:strVal val="visible"/>
                                      </p:to>
                                    </p:set>
                                    <p:animEffect transition="in" filter="fade">
                                      <p:cBhvr>
                                        <p:cTn id="44" dur="500"/>
                                        <p:tgtEl>
                                          <p:spTgt spid="180"/>
                                        </p:tgtEl>
                                      </p:cBhvr>
                                    </p:animEffect>
                                  </p:childTnLst>
                                </p:cTn>
                              </p:par>
                              <p:par>
                                <p:cTn id="45" presetID="14" presetClass="entr" presetSubtype="5" fill="hold" grpId="0" nodeType="withEffect">
                                  <p:stCondLst>
                                    <p:cond delay="0"/>
                                  </p:stCondLst>
                                  <p:childTnLst>
                                    <p:set>
                                      <p:cBhvr>
                                        <p:cTn id="46" dur="1" fill="hold">
                                          <p:stCondLst>
                                            <p:cond delay="0"/>
                                          </p:stCondLst>
                                        </p:cTn>
                                        <p:tgtEl>
                                          <p:spTgt spid="204"/>
                                        </p:tgtEl>
                                        <p:attrNameLst>
                                          <p:attrName>style.visibility</p:attrName>
                                        </p:attrNameLst>
                                      </p:cBhvr>
                                      <p:to>
                                        <p:strVal val="visible"/>
                                      </p:to>
                                    </p:set>
                                    <p:animEffect transition="in" filter="randombar(vertical)">
                                      <p:cBhvr>
                                        <p:cTn id="47" dur="500"/>
                                        <p:tgtEl>
                                          <p:spTgt spid="20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8"/>
                                        </p:tgtEl>
                                        <p:attrNameLst>
                                          <p:attrName>style.visibility</p:attrName>
                                        </p:attrNameLst>
                                      </p:cBhvr>
                                      <p:to>
                                        <p:strVal val="visible"/>
                                      </p:to>
                                    </p:set>
                                    <p:animEffect transition="in" filter="fade">
                                      <p:cBhvr>
                                        <p:cTn id="50" dur="500"/>
                                        <p:tgtEl>
                                          <p:spTgt spid="17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1"/>
                                        </p:tgtEl>
                                        <p:attrNameLst>
                                          <p:attrName>style.visibility</p:attrName>
                                        </p:attrNameLst>
                                      </p:cBhvr>
                                      <p:to>
                                        <p:strVal val="visible"/>
                                      </p:to>
                                    </p:set>
                                    <p:animEffect transition="in" filter="fade">
                                      <p:cBhvr>
                                        <p:cTn id="53" dur="500"/>
                                        <p:tgtEl>
                                          <p:spTgt spid="181"/>
                                        </p:tgtEl>
                                      </p:cBhvr>
                                    </p:animEffect>
                                  </p:childTnLst>
                                </p:cTn>
                              </p:par>
                              <p:par>
                                <p:cTn id="54" presetID="1" presetClass="entr" presetSubtype="0" fill="hold" nodeType="withEffect">
                                  <p:stCondLst>
                                    <p:cond delay="0"/>
                                  </p:stCondLst>
                                  <p:childTnLst>
                                    <p:set>
                                      <p:cBhvr>
                                        <p:cTn id="55"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3" grpId="0" animBg="1"/>
      <p:bldP spid="154" grpId="0" animBg="1"/>
      <p:bldP spid="155" grpId="0" animBg="1"/>
      <p:bldP spid="178" grpId="0" animBg="1"/>
      <p:bldP spid="179" grpId="0" animBg="1"/>
      <p:bldP spid="179" grpId="1" animBg="1"/>
      <p:bldP spid="180" grpId="0"/>
      <p:bldP spid="181" grpId="0"/>
      <p:bldP spid="20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6D233-5C78-8A79-BB16-B108DBBF9E1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EFB68F6-2B45-919D-DF0F-6DD492157A50}"/>
              </a:ext>
            </a:extLst>
          </p:cNvPr>
          <p:cNvPicPr>
            <a:picLocks noChangeAspect="1"/>
          </p:cNvPicPr>
          <p:nvPr/>
        </p:nvPicPr>
        <p:blipFill rotWithShape="1">
          <a:blip r:embed="rId2"/>
          <a:srcRect l="23902" r="14308"/>
          <a:stretch/>
        </p:blipFill>
        <p:spPr>
          <a:xfrm>
            <a:off x="6819662" y="-18275"/>
            <a:ext cx="5650038" cy="6858000"/>
          </a:xfrm>
          <a:prstGeom prst="rect">
            <a:avLst/>
          </a:prstGeom>
        </p:spPr>
      </p:pic>
      <p:sp>
        <p:nvSpPr>
          <p:cNvPr id="10" name="Rectangle 9">
            <a:extLst>
              <a:ext uri="{FF2B5EF4-FFF2-40B4-BE49-F238E27FC236}">
                <a16:creationId xmlns:a16="http://schemas.microsoft.com/office/drawing/2014/main" id="{C694BF00-6C98-D07E-B936-C95EA4DC946F}"/>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2ADFD39D-5368-6DEE-932F-4756DF7CEFE7}"/>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22" name="Picture 21" descr="A close up of a logo&#10;&#10;Description automatically generated">
            <a:extLst>
              <a:ext uri="{FF2B5EF4-FFF2-40B4-BE49-F238E27FC236}">
                <a16:creationId xmlns:a16="http://schemas.microsoft.com/office/drawing/2014/main" id="{714AF928-52EF-60CC-4AB8-DEB793561A4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152" name="Arc 151">
            <a:extLst>
              <a:ext uri="{FF2B5EF4-FFF2-40B4-BE49-F238E27FC236}">
                <a16:creationId xmlns:a16="http://schemas.microsoft.com/office/drawing/2014/main" id="{13261B10-EA85-03C3-F11E-9B14FEE04349}"/>
              </a:ext>
            </a:extLst>
          </p:cNvPr>
          <p:cNvSpPr/>
          <p:nvPr/>
        </p:nvSpPr>
        <p:spPr>
          <a:xfrm rot="2099453">
            <a:off x="8931226" y="3061013"/>
            <a:ext cx="972197" cy="1654457"/>
          </a:xfrm>
          <a:prstGeom prst="arc">
            <a:avLst>
              <a:gd name="adj1" fmla="val 16200000"/>
              <a:gd name="adj2" fmla="val 4754398"/>
            </a:avLst>
          </a:prstGeom>
          <a:noFill/>
          <a:ln w="6350" cap="flat" cmpd="sng" algn="ctr">
            <a:solidFill>
              <a:srgbClr val="E74B1C"/>
            </a:solidFill>
            <a:prstDash val="lg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 Rounded"/>
              <a:ea typeface="MS Mincho"/>
              <a:cs typeface="+mn-cs"/>
            </a:endParaRPr>
          </a:p>
        </p:txBody>
      </p:sp>
      <p:sp>
        <p:nvSpPr>
          <p:cNvPr id="153" name="Arc 152">
            <a:extLst>
              <a:ext uri="{FF2B5EF4-FFF2-40B4-BE49-F238E27FC236}">
                <a16:creationId xmlns:a16="http://schemas.microsoft.com/office/drawing/2014/main" id="{0A13DBC4-C28C-38C7-8D9E-A2F2EBDB482D}"/>
              </a:ext>
            </a:extLst>
          </p:cNvPr>
          <p:cNvSpPr/>
          <p:nvPr/>
        </p:nvSpPr>
        <p:spPr>
          <a:xfrm rot="19316527" flipH="1">
            <a:off x="10176466" y="3060877"/>
            <a:ext cx="860885" cy="1654457"/>
          </a:xfrm>
          <a:prstGeom prst="arc">
            <a:avLst>
              <a:gd name="adj1" fmla="val 16200000"/>
              <a:gd name="adj2" fmla="val 4754398"/>
            </a:avLst>
          </a:prstGeom>
          <a:noFill/>
          <a:ln w="6350" cap="flat" cmpd="sng" algn="ctr">
            <a:solidFill>
              <a:srgbClr val="E74B1C"/>
            </a:solidFill>
            <a:prstDash val="lg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 Rounded"/>
              <a:ea typeface="MS Mincho"/>
              <a:cs typeface="+mn-cs"/>
            </a:endParaRPr>
          </a:p>
        </p:txBody>
      </p:sp>
      <p:sp>
        <p:nvSpPr>
          <p:cNvPr id="154" name="Arrow: Curved Right 153">
            <a:extLst>
              <a:ext uri="{FF2B5EF4-FFF2-40B4-BE49-F238E27FC236}">
                <a16:creationId xmlns:a16="http://schemas.microsoft.com/office/drawing/2014/main" id="{0E3D5D44-D24E-E2A4-DBF3-A758358AE2B0}"/>
              </a:ext>
            </a:extLst>
          </p:cNvPr>
          <p:cNvSpPr/>
          <p:nvPr/>
        </p:nvSpPr>
        <p:spPr>
          <a:xfrm flipH="1">
            <a:off x="10776968" y="1803624"/>
            <a:ext cx="1215057" cy="1316994"/>
          </a:xfrm>
          <a:prstGeom prst="curvedRightArrow">
            <a:avLst>
              <a:gd name="adj1" fmla="val 13948"/>
              <a:gd name="adj2" fmla="val 46337"/>
              <a:gd name="adj3" fmla="val 23183"/>
            </a:avLst>
          </a:prstGeom>
          <a:gradFill flip="none" rotWithShape="1">
            <a:gsLst>
              <a:gs pos="47000">
                <a:srgbClr val="F08323"/>
              </a:gs>
              <a:gs pos="100000">
                <a:srgbClr val="E74B1C"/>
              </a:gs>
            </a:gsLst>
            <a:lin ang="0" scaled="1"/>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otham Rounded"/>
              <a:ea typeface="MS Mincho"/>
              <a:cs typeface="+mn-cs"/>
            </a:endParaRPr>
          </a:p>
        </p:txBody>
      </p:sp>
      <p:sp>
        <p:nvSpPr>
          <p:cNvPr id="155" name="Arrow: Curved Right 154">
            <a:extLst>
              <a:ext uri="{FF2B5EF4-FFF2-40B4-BE49-F238E27FC236}">
                <a16:creationId xmlns:a16="http://schemas.microsoft.com/office/drawing/2014/main" id="{36A45484-5C39-796D-3E5F-8BE7FDBEFADB}"/>
              </a:ext>
            </a:extLst>
          </p:cNvPr>
          <p:cNvSpPr/>
          <p:nvPr/>
        </p:nvSpPr>
        <p:spPr>
          <a:xfrm>
            <a:off x="7905727" y="1779660"/>
            <a:ext cx="1215057" cy="1316994"/>
          </a:xfrm>
          <a:prstGeom prst="curvedRightArrow">
            <a:avLst>
              <a:gd name="adj1" fmla="val 13948"/>
              <a:gd name="adj2" fmla="val 46337"/>
              <a:gd name="adj3" fmla="val 23183"/>
            </a:avLst>
          </a:prstGeom>
          <a:gradFill flip="none" rotWithShape="1">
            <a:gsLst>
              <a:gs pos="47000">
                <a:srgbClr val="F08323"/>
              </a:gs>
              <a:gs pos="100000">
                <a:srgbClr val="E74B1C"/>
              </a:gs>
            </a:gsLst>
            <a:lin ang="0" scaled="1"/>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otham Rounded"/>
              <a:ea typeface="MS Mincho"/>
              <a:cs typeface="+mn-cs"/>
            </a:endParaRPr>
          </a:p>
        </p:txBody>
      </p:sp>
      <p:grpSp>
        <p:nvGrpSpPr>
          <p:cNvPr id="156" name="Group 155">
            <a:extLst>
              <a:ext uri="{FF2B5EF4-FFF2-40B4-BE49-F238E27FC236}">
                <a16:creationId xmlns:a16="http://schemas.microsoft.com/office/drawing/2014/main" id="{4EFFC458-A475-3D39-EBE5-C3A74DA319CE}"/>
              </a:ext>
            </a:extLst>
          </p:cNvPr>
          <p:cNvGrpSpPr/>
          <p:nvPr/>
        </p:nvGrpSpPr>
        <p:grpSpPr>
          <a:xfrm>
            <a:off x="9012786" y="1615134"/>
            <a:ext cx="684062" cy="380263"/>
            <a:chOff x="1741830" y="3677657"/>
            <a:chExt cx="928454" cy="516118"/>
          </a:xfrm>
        </p:grpSpPr>
        <p:sp>
          <p:nvSpPr>
            <p:cNvPr id="157" name="Oval 156">
              <a:extLst>
                <a:ext uri="{FF2B5EF4-FFF2-40B4-BE49-F238E27FC236}">
                  <a16:creationId xmlns:a16="http://schemas.microsoft.com/office/drawing/2014/main" id="{035FBA44-C9BF-447E-737E-2C37097851E1}"/>
                </a:ext>
              </a:extLst>
            </p:cNvPr>
            <p:cNvSpPr/>
            <p:nvPr/>
          </p:nvSpPr>
          <p:spPr>
            <a:xfrm>
              <a:off x="1741830" y="3682111"/>
              <a:ext cx="511662" cy="511664"/>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nvGrpSpPr>
            <p:cNvPr id="158" name="Group 157">
              <a:extLst>
                <a:ext uri="{FF2B5EF4-FFF2-40B4-BE49-F238E27FC236}">
                  <a16:creationId xmlns:a16="http://schemas.microsoft.com/office/drawing/2014/main" id="{B53A882D-1556-6835-6FFF-27ED6E037996}"/>
                </a:ext>
              </a:extLst>
            </p:cNvPr>
            <p:cNvGrpSpPr/>
            <p:nvPr/>
          </p:nvGrpSpPr>
          <p:grpSpPr>
            <a:xfrm>
              <a:off x="2158622" y="3677657"/>
              <a:ext cx="511662" cy="511664"/>
              <a:chOff x="2151028" y="3334330"/>
              <a:chExt cx="511662" cy="511664"/>
            </a:xfrm>
          </p:grpSpPr>
          <p:sp>
            <p:nvSpPr>
              <p:cNvPr id="159" name="Oval 158">
                <a:extLst>
                  <a:ext uri="{FF2B5EF4-FFF2-40B4-BE49-F238E27FC236}">
                    <a16:creationId xmlns:a16="http://schemas.microsoft.com/office/drawing/2014/main" id="{14C89F32-4C3F-EB7A-37D2-4010143241EB}"/>
                  </a:ext>
                </a:extLst>
              </p:cNvPr>
              <p:cNvSpPr/>
              <p:nvPr/>
            </p:nvSpPr>
            <p:spPr>
              <a:xfrm>
                <a:off x="2151028" y="3334330"/>
                <a:ext cx="511662" cy="511664"/>
              </a:xfrm>
              <a:prstGeom prst="ellipse">
                <a:avLst/>
              </a:prstGeom>
              <a:solidFill>
                <a:srgbClr val="F08323"/>
              </a:solidFill>
              <a:ln w="9525" cap="flat" cmpd="sng" algn="ctr">
                <a:no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60" name="TextBox 159">
                <a:extLst>
                  <a:ext uri="{FF2B5EF4-FFF2-40B4-BE49-F238E27FC236}">
                    <a16:creationId xmlns:a16="http://schemas.microsoft.com/office/drawing/2014/main" id="{694F12D3-DD58-2F7D-1CF9-E7F1DE2B214F}"/>
                  </a:ext>
                </a:extLst>
              </p:cNvPr>
              <p:cNvSpPr txBox="1"/>
              <p:nvPr/>
            </p:nvSpPr>
            <p:spPr>
              <a:xfrm>
                <a:off x="2291547" y="3345477"/>
                <a:ext cx="230624" cy="441755"/>
              </a:xfrm>
              <a:prstGeom prst="rect">
                <a:avLst/>
              </a:prstGeom>
              <a:noFill/>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grpSp>
      <p:sp>
        <p:nvSpPr>
          <p:cNvPr id="161" name="Rounded Rectangle 97">
            <a:extLst>
              <a:ext uri="{FF2B5EF4-FFF2-40B4-BE49-F238E27FC236}">
                <a16:creationId xmlns:a16="http://schemas.microsoft.com/office/drawing/2014/main" id="{3EDA8157-EAB8-F6B1-2A2C-C0E6994C71D7}"/>
              </a:ext>
            </a:extLst>
          </p:cNvPr>
          <p:cNvSpPr/>
          <p:nvPr/>
        </p:nvSpPr>
        <p:spPr>
          <a:xfrm>
            <a:off x="8399071" y="1062145"/>
            <a:ext cx="1245610" cy="282344"/>
          </a:xfrm>
          <a:prstGeom prst="roundRect">
            <a:avLst/>
          </a:prstGeom>
          <a:solidFill>
            <a:sysClr val="window" lastClr="FFFFFF"/>
          </a:solidFill>
          <a:ln w="9525" cap="flat" cmpd="sng" algn="ctr">
            <a:solidFill>
              <a:srgbClr val="E74B1C"/>
            </a:solidFill>
            <a:prstDash val="solid"/>
          </a:ln>
          <a:effectLst/>
        </p:spPr>
        <p:txBody>
          <a:bodyPr rot="0" spcFirstLastPara="0" vertOverflow="overflow" horzOverflow="overflow" vert="horz" wrap="square" lIns="46324" tIns="23162" rIns="46324" bIns="23162" numCol="1" spcCol="0" rtlCol="0" fromWordArt="0" anchor="ctr" anchorCtr="0" forceAA="0" compatLnSpc="0">
            <a:prstTxWarp prst="textNoShape">
              <a:avLst/>
            </a:prstTxWarp>
            <a:noAutofit/>
          </a:bodyPr>
          <a:lstStyle/>
          <a:p>
            <a:pPr marL="5268" marR="0" lvl="0" indent="0" algn="ctr" defTabSz="665067" rtl="0" eaLnBrk="1" fontAlgn="auto" latinLnBrk="0" hangingPunct="1">
              <a:lnSpc>
                <a:spcPct val="110000"/>
              </a:lnSpc>
              <a:spcBef>
                <a:spcPts val="0"/>
              </a:spcBef>
              <a:spcAft>
                <a:spcPts val="0"/>
              </a:spcAft>
              <a:buClrTx/>
              <a:buSzTx/>
              <a:buFontTx/>
              <a:buNone/>
              <a:tabLst/>
              <a:defRPr/>
            </a:pPr>
            <a:r>
              <a:rPr kumimoji="0" lang="en-US" sz="1032" b="1" i="0" u="none" strike="noStrike" kern="0" cap="none" spc="0" normalizeH="0" baseline="0" noProof="0" dirty="0">
                <a:ln>
                  <a:noFill/>
                </a:ln>
                <a:solidFill>
                  <a:srgbClr val="E74B1C"/>
                </a:solidFill>
                <a:effectLst/>
                <a:uLnTx/>
                <a:uFillTx/>
                <a:latin typeface="Gotham Rounded"/>
                <a:ea typeface="MS Mincho"/>
                <a:cs typeface="+mn-cs"/>
              </a:rPr>
              <a:t>Deuterium</a:t>
            </a:r>
          </a:p>
        </p:txBody>
      </p:sp>
      <p:sp>
        <p:nvSpPr>
          <p:cNvPr id="162" name="Rounded Rectangle 97">
            <a:extLst>
              <a:ext uri="{FF2B5EF4-FFF2-40B4-BE49-F238E27FC236}">
                <a16:creationId xmlns:a16="http://schemas.microsoft.com/office/drawing/2014/main" id="{4D01B57D-D4B0-6A9E-A97C-DBF4E8FC5181}"/>
              </a:ext>
            </a:extLst>
          </p:cNvPr>
          <p:cNvSpPr/>
          <p:nvPr/>
        </p:nvSpPr>
        <p:spPr>
          <a:xfrm>
            <a:off x="10267369" y="1046062"/>
            <a:ext cx="1245610" cy="282344"/>
          </a:xfrm>
          <a:prstGeom prst="roundRect">
            <a:avLst/>
          </a:prstGeom>
          <a:solidFill>
            <a:sysClr val="window" lastClr="FFFFFF"/>
          </a:solidFill>
          <a:ln w="9525" cap="flat" cmpd="sng" algn="ctr">
            <a:solidFill>
              <a:srgbClr val="E74B1C"/>
            </a:solidFill>
            <a:prstDash val="solid"/>
          </a:ln>
          <a:effectLst/>
        </p:spPr>
        <p:txBody>
          <a:bodyPr rot="0" spcFirstLastPara="0" vertOverflow="overflow" horzOverflow="overflow" vert="horz" wrap="square" lIns="46324" tIns="23162" rIns="46324" bIns="23162" numCol="1" spcCol="0" rtlCol="0" fromWordArt="0" anchor="ctr" anchorCtr="0" forceAA="0" compatLnSpc="0">
            <a:prstTxWarp prst="textNoShape">
              <a:avLst/>
            </a:prstTxWarp>
            <a:noAutofit/>
          </a:bodyPr>
          <a:lstStyle/>
          <a:p>
            <a:pPr marL="5268" marR="0" lvl="0" indent="0" algn="ctr" defTabSz="665067" rtl="0" eaLnBrk="1" fontAlgn="auto" latinLnBrk="0" hangingPunct="1">
              <a:lnSpc>
                <a:spcPct val="110000"/>
              </a:lnSpc>
              <a:spcBef>
                <a:spcPts val="0"/>
              </a:spcBef>
              <a:spcAft>
                <a:spcPts val="0"/>
              </a:spcAft>
              <a:buClrTx/>
              <a:buSzTx/>
              <a:buFontTx/>
              <a:buNone/>
              <a:tabLst/>
              <a:defRPr/>
            </a:pPr>
            <a:r>
              <a:rPr kumimoji="0" lang="en-US" sz="1032" b="1" i="0" u="none" strike="noStrike" kern="0" cap="none" spc="0" normalizeH="0" baseline="0" noProof="0" dirty="0">
                <a:ln>
                  <a:noFill/>
                </a:ln>
                <a:solidFill>
                  <a:srgbClr val="E74B1C"/>
                </a:solidFill>
                <a:effectLst/>
                <a:uLnTx/>
                <a:uFillTx/>
                <a:latin typeface="Gotham Rounded"/>
                <a:ea typeface="MS Mincho"/>
                <a:cs typeface="+mn-cs"/>
              </a:rPr>
              <a:t>Tritium</a:t>
            </a:r>
          </a:p>
        </p:txBody>
      </p:sp>
      <p:grpSp>
        <p:nvGrpSpPr>
          <p:cNvPr id="163" name="Group 162">
            <a:extLst>
              <a:ext uri="{FF2B5EF4-FFF2-40B4-BE49-F238E27FC236}">
                <a16:creationId xmlns:a16="http://schemas.microsoft.com/office/drawing/2014/main" id="{8EACFB26-8257-E986-4920-F0C9AC9F6F01}"/>
              </a:ext>
            </a:extLst>
          </p:cNvPr>
          <p:cNvGrpSpPr/>
          <p:nvPr/>
        </p:nvGrpSpPr>
        <p:grpSpPr>
          <a:xfrm>
            <a:off x="10128896" y="1491628"/>
            <a:ext cx="684063" cy="603701"/>
            <a:chOff x="1734236" y="4627534"/>
            <a:chExt cx="928455" cy="819383"/>
          </a:xfrm>
        </p:grpSpPr>
        <p:sp>
          <p:nvSpPr>
            <p:cNvPr id="164" name="Oval 163">
              <a:extLst>
                <a:ext uri="{FF2B5EF4-FFF2-40B4-BE49-F238E27FC236}">
                  <a16:creationId xmlns:a16="http://schemas.microsoft.com/office/drawing/2014/main" id="{66262282-2470-B3FF-343C-187A0D3A94F1}"/>
                </a:ext>
              </a:extLst>
            </p:cNvPr>
            <p:cNvSpPr/>
            <p:nvPr/>
          </p:nvSpPr>
          <p:spPr>
            <a:xfrm>
              <a:off x="1734236" y="4935253"/>
              <a:ext cx="511662" cy="511664"/>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sp>
          <p:nvSpPr>
            <p:cNvPr id="165" name="Oval 164">
              <a:extLst>
                <a:ext uri="{FF2B5EF4-FFF2-40B4-BE49-F238E27FC236}">
                  <a16:creationId xmlns:a16="http://schemas.microsoft.com/office/drawing/2014/main" id="{BBBC6876-12C2-EC75-838B-C35F9B4D330E}"/>
                </a:ext>
              </a:extLst>
            </p:cNvPr>
            <p:cNvSpPr/>
            <p:nvPr/>
          </p:nvSpPr>
          <p:spPr>
            <a:xfrm>
              <a:off x="2151029" y="4935253"/>
              <a:ext cx="511662" cy="511664"/>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nvGrpSpPr>
            <p:cNvPr id="166" name="Group 165">
              <a:extLst>
                <a:ext uri="{FF2B5EF4-FFF2-40B4-BE49-F238E27FC236}">
                  <a16:creationId xmlns:a16="http://schemas.microsoft.com/office/drawing/2014/main" id="{E687FB8E-3E5D-E53B-F1AC-A7AC915674DF}"/>
                </a:ext>
              </a:extLst>
            </p:cNvPr>
            <p:cNvGrpSpPr/>
            <p:nvPr/>
          </p:nvGrpSpPr>
          <p:grpSpPr>
            <a:xfrm>
              <a:off x="1990067" y="4627534"/>
              <a:ext cx="511662" cy="511664"/>
              <a:chOff x="2151028" y="3334330"/>
              <a:chExt cx="511662" cy="511664"/>
            </a:xfrm>
          </p:grpSpPr>
          <p:sp>
            <p:nvSpPr>
              <p:cNvPr id="167" name="Oval 166">
                <a:extLst>
                  <a:ext uri="{FF2B5EF4-FFF2-40B4-BE49-F238E27FC236}">
                    <a16:creationId xmlns:a16="http://schemas.microsoft.com/office/drawing/2014/main" id="{0F0EEDF5-16A5-3AFF-A66A-198A402BF545}"/>
                  </a:ext>
                </a:extLst>
              </p:cNvPr>
              <p:cNvSpPr/>
              <p:nvPr/>
            </p:nvSpPr>
            <p:spPr>
              <a:xfrm>
                <a:off x="2151028" y="3334330"/>
                <a:ext cx="511662" cy="511664"/>
              </a:xfrm>
              <a:prstGeom prst="ellipse">
                <a:avLst/>
              </a:prstGeom>
              <a:solidFill>
                <a:srgbClr val="F08323"/>
              </a:solidFill>
              <a:ln w="9525" cap="flat" cmpd="sng" algn="ctr">
                <a:no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68" name="TextBox 167">
                <a:extLst>
                  <a:ext uri="{FF2B5EF4-FFF2-40B4-BE49-F238E27FC236}">
                    <a16:creationId xmlns:a16="http://schemas.microsoft.com/office/drawing/2014/main" id="{1F45C630-53BF-C990-7995-D6F0BB7B7363}"/>
                  </a:ext>
                </a:extLst>
              </p:cNvPr>
              <p:cNvSpPr txBox="1"/>
              <p:nvPr/>
            </p:nvSpPr>
            <p:spPr>
              <a:xfrm>
                <a:off x="2291547" y="3345477"/>
                <a:ext cx="230624" cy="441755"/>
              </a:xfrm>
              <a:prstGeom prst="rect">
                <a:avLst/>
              </a:prstGeom>
              <a:noFill/>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grpSp>
      <p:grpSp>
        <p:nvGrpSpPr>
          <p:cNvPr id="169" name="Group 168">
            <a:extLst>
              <a:ext uri="{FF2B5EF4-FFF2-40B4-BE49-F238E27FC236}">
                <a16:creationId xmlns:a16="http://schemas.microsoft.com/office/drawing/2014/main" id="{AA85CC19-9B7A-164D-1968-B46536E9006A}"/>
              </a:ext>
            </a:extLst>
          </p:cNvPr>
          <p:cNvGrpSpPr/>
          <p:nvPr/>
        </p:nvGrpSpPr>
        <p:grpSpPr>
          <a:xfrm>
            <a:off x="9514302" y="2847528"/>
            <a:ext cx="825811" cy="736804"/>
            <a:chOff x="7971928" y="3052555"/>
            <a:chExt cx="1120845" cy="1000039"/>
          </a:xfrm>
        </p:grpSpPr>
        <p:sp>
          <p:nvSpPr>
            <p:cNvPr id="170" name="Oval 169">
              <a:extLst>
                <a:ext uri="{FF2B5EF4-FFF2-40B4-BE49-F238E27FC236}">
                  <a16:creationId xmlns:a16="http://schemas.microsoft.com/office/drawing/2014/main" id="{4F35BB00-77FF-F1B8-5BB2-9F5857C0ED1D}"/>
                </a:ext>
              </a:extLst>
            </p:cNvPr>
            <p:cNvSpPr/>
            <p:nvPr/>
          </p:nvSpPr>
          <p:spPr>
            <a:xfrm>
              <a:off x="7971928" y="3350426"/>
              <a:ext cx="511662" cy="511664"/>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sp>
          <p:nvSpPr>
            <p:cNvPr id="171" name="Oval 170">
              <a:extLst>
                <a:ext uri="{FF2B5EF4-FFF2-40B4-BE49-F238E27FC236}">
                  <a16:creationId xmlns:a16="http://schemas.microsoft.com/office/drawing/2014/main" id="{D7EBED9C-C6D1-449F-B4E5-6E847B37670C}"/>
                </a:ext>
              </a:extLst>
            </p:cNvPr>
            <p:cNvSpPr/>
            <p:nvPr/>
          </p:nvSpPr>
          <p:spPr>
            <a:xfrm>
              <a:off x="8581111" y="3308387"/>
              <a:ext cx="511662" cy="511664"/>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nvGrpSpPr>
            <p:cNvPr id="172" name="Group 171">
              <a:extLst>
                <a:ext uri="{FF2B5EF4-FFF2-40B4-BE49-F238E27FC236}">
                  <a16:creationId xmlns:a16="http://schemas.microsoft.com/office/drawing/2014/main" id="{8F7A14CA-A297-055A-ED74-8D7BE8DEBD85}"/>
                </a:ext>
              </a:extLst>
            </p:cNvPr>
            <p:cNvGrpSpPr/>
            <p:nvPr/>
          </p:nvGrpSpPr>
          <p:grpSpPr>
            <a:xfrm>
              <a:off x="8281779" y="3052555"/>
              <a:ext cx="511662" cy="511664"/>
              <a:chOff x="2151028" y="3334330"/>
              <a:chExt cx="511662" cy="511664"/>
            </a:xfrm>
          </p:grpSpPr>
          <p:sp>
            <p:nvSpPr>
              <p:cNvPr id="176" name="Oval 175">
                <a:extLst>
                  <a:ext uri="{FF2B5EF4-FFF2-40B4-BE49-F238E27FC236}">
                    <a16:creationId xmlns:a16="http://schemas.microsoft.com/office/drawing/2014/main" id="{36F4E888-F282-1ADB-1FE3-53A041D012C4}"/>
                  </a:ext>
                </a:extLst>
              </p:cNvPr>
              <p:cNvSpPr/>
              <p:nvPr/>
            </p:nvSpPr>
            <p:spPr>
              <a:xfrm>
                <a:off x="2151028" y="3334330"/>
                <a:ext cx="511662" cy="511664"/>
              </a:xfrm>
              <a:prstGeom prst="ellipse">
                <a:avLst/>
              </a:prstGeom>
              <a:solidFill>
                <a:srgbClr val="F08323"/>
              </a:solidFill>
              <a:ln w="9525" cap="flat" cmpd="sng" algn="ctr">
                <a:no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77" name="TextBox 176">
                <a:extLst>
                  <a:ext uri="{FF2B5EF4-FFF2-40B4-BE49-F238E27FC236}">
                    <a16:creationId xmlns:a16="http://schemas.microsoft.com/office/drawing/2014/main" id="{65291684-040C-6017-FA7F-138807C09B1B}"/>
                  </a:ext>
                </a:extLst>
              </p:cNvPr>
              <p:cNvSpPr txBox="1"/>
              <p:nvPr/>
            </p:nvSpPr>
            <p:spPr>
              <a:xfrm>
                <a:off x="2291546" y="3345477"/>
                <a:ext cx="230624" cy="441755"/>
              </a:xfrm>
              <a:prstGeom prst="rect">
                <a:avLst/>
              </a:prstGeom>
              <a:noFill/>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grpSp>
          <p:nvGrpSpPr>
            <p:cNvPr id="173" name="Group 172">
              <a:extLst>
                <a:ext uri="{FF2B5EF4-FFF2-40B4-BE49-F238E27FC236}">
                  <a16:creationId xmlns:a16="http://schemas.microsoft.com/office/drawing/2014/main" id="{FDA723EE-70C9-E99F-BFD7-E7C77EF2254F}"/>
                </a:ext>
              </a:extLst>
            </p:cNvPr>
            <p:cNvGrpSpPr/>
            <p:nvPr/>
          </p:nvGrpSpPr>
          <p:grpSpPr>
            <a:xfrm>
              <a:off x="8281779" y="3540930"/>
              <a:ext cx="511662" cy="511664"/>
              <a:chOff x="2151028" y="3334330"/>
              <a:chExt cx="511662" cy="511664"/>
            </a:xfrm>
          </p:grpSpPr>
          <p:sp>
            <p:nvSpPr>
              <p:cNvPr id="174" name="Oval 173">
                <a:extLst>
                  <a:ext uri="{FF2B5EF4-FFF2-40B4-BE49-F238E27FC236}">
                    <a16:creationId xmlns:a16="http://schemas.microsoft.com/office/drawing/2014/main" id="{142C99F8-DA1D-E463-6439-1C0A33B6D09A}"/>
                  </a:ext>
                </a:extLst>
              </p:cNvPr>
              <p:cNvSpPr/>
              <p:nvPr/>
            </p:nvSpPr>
            <p:spPr>
              <a:xfrm>
                <a:off x="2151028" y="3334330"/>
                <a:ext cx="511662" cy="511664"/>
              </a:xfrm>
              <a:prstGeom prst="ellipse">
                <a:avLst/>
              </a:prstGeom>
              <a:solidFill>
                <a:srgbClr val="F08323"/>
              </a:solidFill>
              <a:ln w="9525" cap="flat" cmpd="sng" algn="ctr">
                <a:no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75" name="TextBox 174">
                <a:extLst>
                  <a:ext uri="{FF2B5EF4-FFF2-40B4-BE49-F238E27FC236}">
                    <a16:creationId xmlns:a16="http://schemas.microsoft.com/office/drawing/2014/main" id="{4B8B9573-1AA8-E0CA-2F35-7A78BD57E2A7}"/>
                  </a:ext>
                </a:extLst>
              </p:cNvPr>
              <p:cNvSpPr txBox="1"/>
              <p:nvPr/>
            </p:nvSpPr>
            <p:spPr>
              <a:xfrm>
                <a:off x="2291546" y="3345477"/>
                <a:ext cx="230624" cy="441755"/>
              </a:xfrm>
              <a:prstGeom prst="rect">
                <a:avLst/>
              </a:prstGeom>
              <a:noFill/>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grpSp>
      <p:sp>
        <p:nvSpPr>
          <p:cNvPr id="178" name="Rounded Rectangle 97">
            <a:extLst>
              <a:ext uri="{FF2B5EF4-FFF2-40B4-BE49-F238E27FC236}">
                <a16:creationId xmlns:a16="http://schemas.microsoft.com/office/drawing/2014/main" id="{FBCE2183-DA70-1CD8-D697-065425DEB8F4}"/>
              </a:ext>
            </a:extLst>
          </p:cNvPr>
          <p:cNvSpPr/>
          <p:nvPr/>
        </p:nvSpPr>
        <p:spPr>
          <a:xfrm>
            <a:off x="10761691" y="5391027"/>
            <a:ext cx="1245610" cy="282344"/>
          </a:xfrm>
          <a:prstGeom prst="roundRect">
            <a:avLst/>
          </a:prstGeom>
          <a:solidFill>
            <a:sysClr val="window" lastClr="FFFFFF"/>
          </a:solidFill>
          <a:ln w="9525" cap="flat" cmpd="sng" algn="ctr">
            <a:solidFill>
              <a:srgbClr val="E74B1C"/>
            </a:solidFill>
            <a:prstDash val="solid"/>
          </a:ln>
          <a:effectLst/>
        </p:spPr>
        <p:txBody>
          <a:bodyPr rot="0" spcFirstLastPara="0" vertOverflow="overflow" horzOverflow="overflow" vert="horz" wrap="square" lIns="46324" tIns="23162" rIns="46324" bIns="23162" numCol="1" spcCol="0" rtlCol="0" fromWordArt="0" anchor="ctr" anchorCtr="0" forceAA="0" compatLnSpc="0">
            <a:prstTxWarp prst="textNoShape">
              <a:avLst/>
            </a:prstTxWarp>
            <a:noAutofit/>
          </a:bodyPr>
          <a:lstStyle/>
          <a:p>
            <a:pPr marL="5268" marR="0" lvl="0" indent="0" algn="ctr" defTabSz="665067" rtl="0" eaLnBrk="1" fontAlgn="auto" latinLnBrk="0" hangingPunct="1">
              <a:lnSpc>
                <a:spcPct val="110000"/>
              </a:lnSpc>
              <a:spcBef>
                <a:spcPts val="0"/>
              </a:spcBef>
              <a:spcAft>
                <a:spcPts val="0"/>
              </a:spcAft>
              <a:buClrTx/>
              <a:buSzTx/>
              <a:buFontTx/>
              <a:buNone/>
              <a:tabLst/>
              <a:defRPr/>
            </a:pPr>
            <a:r>
              <a:rPr kumimoji="0" lang="en-US" sz="1032" b="1" i="0" u="none" strike="noStrike" kern="0" cap="none" spc="0" normalizeH="0" baseline="0" noProof="0" dirty="0">
                <a:ln>
                  <a:noFill/>
                </a:ln>
                <a:solidFill>
                  <a:srgbClr val="E74B1C"/>
                </a:solidFill>
                <a:effectLst/>
                <a:uLnTx/>
                <a:uFillTx/>
                <a:latin typeface="Gotham Rounded"/>
                <a:ea typeface="MS Mincho"/>
                <a:cs typeface="+mn-cs"/>
              </a:rPr>
              <a:t>Neutron</a:t>
            </a:r>
          </a:p>
        </p:txBody>
      </p:sp>
      <p:sp>
        <p:nvSpPr>
          <p:cNvPr id="179" name="Oval 178">
            <a:extLst>
              <a:ext uri="{FF2B5EF4-FFF2-40B4-BE49-F238E27FC236}">
                <a16:creationId xmlns:a16="http://schemas.microsoft.com/office/drawing/2014/main" id="{DDF07462-00B7-D423-B24B-9B637D0C6BF8}"/>
              </a:ext>
            </a:extLst>
          </p:cNvPr>
          <p:cNvSpPr/>
          <p:nvPr/>
        </p:nvSpPr>
        <p:spPr>
          <a:xfrm>
            <a:off x="9870843" y="3021260"/>
            <a:ext cx="376981" cy="376981"/>
          </a:xfrm>
          <a:prstGeom prst="ellipse">
            <a:avLst/>
          </a:prstGeom>
          <a:solidFill>
            <a:srgbClr val="E74B1C"/>
          </a:solidFill>
          <a:ln w="9525" cap="flat" cmpd="sng" algn="ctr">
            <a:no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sp>
        <p:nvSpPr>
          <p:cNvPr id="180" name="TextBox 179">
            <a:extLst>
              <a:ext uri="{FF2B5EF4-FFF2-40B4-BE49-F238E27FC236}">
                <a16:creationId xmlns:a16="http://schemas.microsoft.com/office/drawing/2014/main" id="{677B924D-3727-8CB9-7550-F7E37B073D7D}"/>
              </a:ext>
            </a:extLst>
          </p:cNvPr>
          <p:cNvSpPr txBox="1"/>
          <p:nvPr/>
        </p:nvSpPr>
        <p:spPr>
          <a:xfrm>
            <a:off x="7401815" y="5815482"/>
            <a:ext cx="1529963" cy="419346"/>
          </a:xfrm>
          <a:prstGeom prst="rect">
            <a:avLst/>
          </a:prstGeom>
        </p:spPr>
        <p:txBody>
          <a:bodyPr wrap="square" rtlCol="0" anchor="b">
            <a:spAutoFit/>
          </a:bodyPr>
          <a:lstStyle/>
          <a:p>
            <a:pPr marL="0" marR="0" lvl="0" indent="0" algn="l" defTabSz="914400" rtl="0" eaLnBrk="1" fontAlgn="auto" latinLnBrk="0" hangingPunct="1">
              <a:lnSpc>
                <a:spcPct val="110000"/>
              </a:lnSpc>
              <a:spcBef>
                <a:spcPts val="813"/>
              </a:spcBef>
              <a:spcAft>
                <a:spcPct val="0"/>
              </a:spcAft>
              <a:buClrTx/>
              <a:buSzTx/>
              <a:buFontTx/>
              <a:buNone/>
              <a:tabLst/>
              <a:defRPr/>
            </a:pPr>
            <a:r>
              <a:rPr kumimoji="0" lang="en-US" sz="1000" b="1" i="1"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Carries 20% of the energy produced</a:t>
            </a:r>
          </a:p>
        </p:txBody>
      </p:sp>
      <p:sp>
        <p:nvSpPr>
          <p:cNvPr id="181" name="TextBox 180">
            <a:extLst>
              <a:ext uri="{FF2B5EF4-FFF2-40B4-BE49-F238E27FC236}">
                <a16:creationId xmlns:a16="http://schemas.microsoft.com/office/drawing/2014/main" id="{6D6A781B-890D-9FC4-B8C4-1ED361C1F136}"/>
              </a:ext>
            </a:extLst>
          </p:cNvPr>
          <p:cNvSpPr txBox="1"/>
          <p:nvPr/>
        </p:nvSpPr>
        <p:spPr>
          <a:xfrm>
            <a:off x="10724776" y="5815482"/>
            <a:ext cx="1467224" cy="419346"/>
          </a:xfrm>
          <a:prstGeom prst="rect">
            <a:avLst/>
          </a:prstGeom>
        </p:spPr>
        <p:txBody>
          <a:bodyPr wrap="square" rtlCol="0" anchor="b">
            <a:spAutoFit/>
          </a:bodyPr>
          <a:lstStyle/>
          <a:p>
            <a:pPr marL="0" marR="0" lvl="0" indent="0" algn="r" defTabSz="914400" rtl="0" eaLnBrk="1" fontAlgn="auto" latinLnBrk="0" hangingPunct="1">
              <a:lnSpc>
                <a:spcPct val="110000"/>
              </a:lnSpc>
              <a:spcBef>
                <a:spcPts val="813"/>
              </a:spcBef>
              <a:spcAft>
                <a:spcPct val="0"/>
              </a:spcAft>
              <a:buClrTx/>
              <a:buSzTx/>
              <a:buFontTx/>
              <a:buNone/>
              <a:tabLst/>
              <a:defRPr/>
            </a:pPr>
            <a:r>
              <a:rPr kumimoji="0" lang="en-US" sz="1000" b="1" i="1"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Carries 80% of the energy produced</a:t>
            </a:r>
          </a:p>
        </p:txBody>
      </p:sp>
      <p:grpSp>
        <p:nvGrpSpPr>
          <p:cNvPr id="182" name="Group 181">
            <a:extLst>
              <a:ext uri="{FF2B5EF4-FFF2-40B4-BE49-F238E27FC236}">
                <a16:creationId xmlns:a16="http://schemas.microsoft.com/office/drawing/2014/main" id="{199E9E89-42FF-3891-DF00-AF7F2851B3AD}"/>
              </a:ext>
            </a:extLst>
          </p:cNvPr>
          <p:cNvGrpSpPr/>
          <p:nvPr/>
        </p:nvGrpSpPr>
        <p:grpSpPr>
          <a:xfrm>
            <a:off x="9014831" y="2293965"/>
            <a:ext cx="2030296" cy="1929281"/>
            <a:chOff x="5196219" y="3628586"/>
            <a:chExt cx="2005289" cy="1905518"/>
          </a:xfrm>
        </p:grpSpPr>
        <p:sp>
          <p:nvSpPr>
            <p:cNvPr id="183" name="Explosion 1 57">
              <a:extLst>
                <a:ext uri="{FF2B5EF4-FFF2-40B4-BE49-F238E27FC236}">
                  <a16:creationId xmlns:a16="http://schemas.microsoft.com/office/drawing/2014/main" id="{C144D302-66EB-F9A7-2940-FD222A23FDF2}"/>
                </a:ext>
              </a:extLst>
            </p:cNvPr>
            <p:cNvSpPr/>
            <p:nvPr/>
          </p:nvSpPr>
          <p:spPr>
            <a:xfrm>
              <a:off x="5196219" y="3628586"/>
              <a:ext cx="2005289" cy="1905518"/>
            </a:xfrm>
            <a:prstGeom prst="irregularSeal1">
              <a:avLst/>
            </a:prstGeom>
            <a:gradFill flip="none" rotWithShape="1">
              <a:gsLst>
                <a:gs pos="37000">
                  <a:srgbClr val="F18022"/>
                </a:gs>
                <a:gs pos="68000">
                  <a:srgbClr val="E54B1B"/>
                </a:gs>
              </a:gsLst>
              <a:path path="circle">
                <a:fillToRect l="50000" t="50000" r="50000" b="50000"/>
              </a:path>
              <a:tileRect/>
            </a:gradFill>
            <a:ln w="9525" cap="flat" cmpd="sng" algn="ctr">
              <a:solidFill>
                <a:sysClr val="window" lastClr="FFFFFF"/>
              </a:solidFill>
              <a:prstDash val="solid"/>
            </a:ln>
            <a:effectLst/>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nvGrpSpPr>
            <p:cNvPr id="184" name="Group 183">
              <a:extLst>
                <a:ext uri="{FF2B5EF4-FFF2-40B4-BE49-F238E27FC236}">
                  <a16:creationId xmlns:a16="http://schemas.microsoft.com/office/drawing/2014/main" id="{E3985152-BB0D-F7F5-7219-04B1F594EE5D}"/>
                </a:ext>
              </a:extLst>
            </p:cNvPr>
            <p:cNvGrpSpPr/>
            <p:nvPr/>
          </p:nvGrpSpPr>
          <p:grpSpPr>
            <a:xfrm>
              <a:off x="5558201" y="4124912"/>
              <a:ext cx="1137009" cy="838668"/>
              <a:chOff x="4787799" y="4113729"/>
              <a:chExt cx="1253868" cy="924864"/>
            </a:xfrm>
          </p:grpSpPr>
          <p:sp>
            <p:nvSpPr>
              <p:cNvPr id="185" name="Oval 184">
                <a:extLst>
                  <a:ext uri="{FF2B5EF4-FFF2-40B4-BE49-F238E27FC236}">
                    <a16:creationId xmlns:a16="http://schemas.microsoft.com/office/drawing/2014/main" id="{6562B83E-D36D-2C52-4542-1CD25B9F0503}"/>
                  </a:ext>
                </a:extLst>
              </p:cNvPr>
              <p:cNvSpPr/>
              <p:nvPr/>
            </p:nvSpPr>
            <p:spPr>
              <a:xfrm>
                <a:off x="4787799" y="4326056"/>
                <a:ext cx="511662" cy="511664"/>
              </a:xfrm>
              <a:prstGeom prst="ellipse">
                <a:avLst/>
              </a:prstGeom>
              <a:solidFill>
                <a:srgbClr val="E74B1C"/>
              </a:solidFill>
              <a:ln w="9525" cap="flat" cmpd="sng" algn="ctr">
                <a:solidFill>
                  <a:sysClr val="window" lastClr="FFFFFF"/>
                </a:solid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nvGrpSpPr>
              <p:cNvPr id="186" name="Group 185">
                <a:extLst>
                  <a:ext uri="{FF2B5EF4-FFF2-40B4-BE49-F238E27FC236}">
                    <a16:creationId xmlns:a16="http://schemas.microsoft.com/office/drawing/2014/main" id="{FA1288A3-065C-C17C-31F1-9E3A05406E34}"/>
                  </a:ext>
                </a:extLst>
              </p:cNvPr>
              <p:cNvGrpSpPr/>
              <p:nvPr/>
            </p:nvGrpSpPr>
            <p:grpSpPr>
              <a:xfrm>
                <a:off x="5158634" y="4113729"/>
                <a:ext cx="511662" cy="511664"/>
                <a:chOff x="2151028" y="3334330"/>
                <a:chExt cx="511662" cy="511664"/>
              </a:xfrm>
            </p:grpSpPr>
            <p:sp>
              <p:nvSpPr>
                <p:cNvPr id="192" name="Oval 191">
                  <a:extLst>
                    <a:ext uri="{FF2B5EF4-FFF2-40B4-BE49-F238E27FC236}">
                      <a16:creationId xmlns:a16="http://schemas.microsoft.com/office/drawing/2014/main" id="{C73DE8B3-432F-1E90-59F5-0819DEADA4F5}"/>
                    </a:ext>
                  </a:extLst>
                </p:cNvPr>
                <p:cNvSpPr/>
                <p:nvPr/>
              </p:nvSpPr>
              <p:spPr>
                <a:xfrm>
                  <a:off x="2151028" y="3334330"/>
                  <a:ext cx="511662" cy="511664"/>
                </a:xfrm>
                <a:prstGeom prst="ellipse">
                  <a:avLst/>
                </a:prstGeom>
                <a:solidFill>
                  <a:srgbClr val="F08323"/>
                </a:solidFill>
                <a:ln w="9525" cap="flat" cmpd="sng" algn="ctr">
                  <a:solidFill>
                    <a:sysClr val="window" lastClr="FFFFFF"/>
                  </a:solid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93" name="TextBox 192">
                  <a:extLst>
                    <a:ext uri="{FF2B5EF4-FFF2-40B4-BE49-F238E27FC236}">
                      <a16:creationId xmlns:a16="http://schemas.microsoft.com/office/drawing/2014/main" id="{D7960C58-F0B2-2AD6-F32F-4B622CE8F849}"/>
                    </a:ext>
                  </a:extLst>
                </p:cNvPr>
                <p:cNvSpPr txBox="1"/>
                <p:nvPr/>
              </p:nvSpPr>
              <p:spPr>
                <a:xfrm>
                  <a:off x="2314323" y="3389099"/>
                  <a:ext cx="185074" cy="354504"/>
                </a:xfrm>
                <a:prstGeom prst="rect">
                  <a:avLst/>
                </a:prstGeom>
                <a:noFill/>
                <a:ln>
                  <a:noFill/>
                </a:ln>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grpSp>
            <p:nvGrpSpPr>
              <p:cNvPr id="187" name="Group 186">
                <a:extLst>
                  <a:ext uri="{FF2B5EF4-FFF2-40B4-BE49-F238E27FC236}">
                    <a16:creationId xmlns:a16="http://schemas.microsoft.com/office/drawing/2014/main" id="{FFECA1C1-A5CD-02BF-350B-4C091C2AC4E8}"/>
                  </a:ext>
                </a:extLst>
              </p:cNvPr>
              <p:cNvGrpSpPr/>
              <p:nvPr/>
            </p:nvGrpSpPr>
            <p:grpSpPr>
              <a:xfrm>
                <a:off x="5158634" y="4526929"/>
                <a:ext cx="511662" cy="511664"/>
                <a:chOff x="2151028" y="3334330"/>
                <a:chExt cx="511662" cy="511664"/>
              </a:xfrm>
            </p:grpSpPr>
            <p:sp>
              <p:nvSpPr>
                <p:cNvPr id="190" name="Oval 189">
                  <a:extLst>
                    <a:ext uri="{FF2B5EF4-FFF2-40B4-BE49-F238E27FC236}">
                      <a16:creationId xmlns:a16="http://schemas.microsoft.com/office/drawing/2014/main" id="{1FF0CA45-A048-F84E-1450-C76A765B6972}"/>
                    </a:ext>
                  </a:extLst>
                </p:cNvPr>
                <p:cNvSpPr/>
                <p:nvPr/>
              </p:nvSpPr>
              <p:spPr>
                <a:xfrm>
                  <a:off x="2151028" y="3334330"/>
                  <a:ext cx="511662" cy="511664"/>
                </a:xfrm>
                <a:prstGeom prst="ellipse">
                  <a:avLst/>
                </a:prstGeom>
                <a:solidFill>
                  <a:srgbClr val="F08323"/>
                </a:solidFill>
                <a:ln w="9525" cap="flat" cmpd="sng" algn="ctr">
                  <a:solidFill>
                    <a:sysClr val="window" lastClr="FFFFFF"/>
                  </a:solidFill>
                  <a:prstDash val="solid"/>
                </a:ln>
                <a:effectLst/>
                <a:scene3d>
                  <a:camera prst="orthographicFront"/>
                  <a:lightRig rig="threePt" dir="t"/>
                </a:scene3d>
                <a:sp3d>
                  <a:bevelT w="209550" h="139700"/>
                </a:sp3d>
              </p:spPr>
              <p:txBody>
                <a:bodyPr rot="0" spcFirstLastPara="0" vertOverflow="overflow" horzOverflow="overflow" vert="horz" wrap="square" lIns="67371" tIns="225453" rIns="67371" bIns="0" numCol="1" spcCol="0" rtlCol="0" fromWordArt="0" anchor="b" anchorCtr="0" forceAA="0" compatLnSpc="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26" b="1" i="0" u="none" strike="noStrike" kern="0" cap="none" spc="0" normalizeH="0" baseline="0" noProof="0" dirty="0">
                    <a:ln>
                      <a:noFill/>
                    </a:ln>
                    <a:solidFill>
                      <a:srgbClr val="F08323"/>
                    </a:solidFill>
                    <a:effectLst/>
                    <a:uLnTx/>
                    <a:uFillTx/>
                    <a:latin typeface="Gotham Rounded"/>
                    <a:ea typeface="MS Mincho"/>
                    <a:cs typeface="+mn-cs"/>
                  </a:endParaRPr>
                </a:p>
              </p:txBody>
            </p:sp>
            <p:sp>
              <p:nvSpPr>
                <p:cNvPr id="191" name="TextBox 190">
                  <a:extLst>
                    <a:ext uri="{FF2B5EF4-FFF2-40B4-BE49-F238E27FC236}">
                      <a16:creationId xmlns:a16="http://schemas.microsoft.com/office/drawing/2014/main" id="{5467FD10-3500-593D-27A6-F5A4537CA1FB}"/>
                    </a:ext>
                  </a:extLst>
                </p:cNvPr>
                <p:cNvSpPr txBox="1"/>
                <p:nvPr/>
              </p:nvSpPr>
              <p:spPr>
                <a:xfrm>
                  <a:off x="2314323" y="3389099"/>
                  <a:ext cx="185074" cy="354504"/>
                </a:xfrm>
                <a:prstGeom prst="rect">
                  <a:avLst/>
                </a:prstGeom>
                <a:noFill/>
                <a:ln>
                  <a:noFill/>
                </a:ln>
              </p:spPr>
              <p:txBody>
                <a:bodyPr vert="horz"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63" b="1" i="0" u="none" strike="noStrike" kern="0" cap="none" spc="0" normalizeH="0" baseline="0" noProof="0" dirty="0">
                      <a:ln>
                        <a:noFill/>
                      </a:ln>
                      <a:solidFill>
                        <a:prstClr val="white"/>
                      </a:solidFill>
                      <a:effectLst/>
                      <a:uLnTx/>
                      <a:uFillTx/>
                      <a:latin typeface="Gotham Rounded"/>
                      <a:ea typeface="MS Mincho"/>
                      <a:cs typeface="+mn-cs"/>
                    </a:rPr>
                    <a:t>+</a:t>
                  </a:r>
                </a:p>
              </p:txBody>
            </p:sp>
          </p:grpSp>
          <p:sp>
            <p:nvSpPr>
              <p:cNvPr id="188" name="Oval 187">
                <a:extLst>
                  <a:ext uri="{FF2B5EF4-FFF2-40B4-BE49-F238E27FC236}">
                    <a16:creationId xmlns:a16="http://schemas.microsoft.com/office/drawing/2014/main" id="{5B3C7D5C-08B1-357B-09E8-365F33D848E2}"/>
                  </a:ext>
                </a:extLst>
              </p:cNvPr>
              <p:cNvSpPr/>
              <p:nvPr/>
            </p:nvSpPr>
            <p:spPr>
              <a:xfrm>
                <a:off x="5530005" y="4156881"/>
                <a:ext cx="511662" cy="511664"/>
              </a:xfrm>
              <a:prstGeom prst="ellipse">
                <a:avLst/>
              </a:prstGeom>
              <a:solidFill>
                <a:srgbClr val="E74B1C"/>
              </a:solidFill>
              <a:ln w="9525" cap="flat" cmpd="sng" algn="ctr">
                <a:solidFill>
                  <a:sysClr val="window" lastClr="FFFFFF"/>
                </a:solid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sp>
            <p:nvSpPr>
              <p:cNvPr id="189" name="Oval 188">
                <a:extLst>
                  <a:ext uri="{FF2B5EF4-FFF2-40B4-BE49-F238E27FC236}">
                    <a16:creationId xmlns:a16="http://schemas.microsoft.com/office/drawing/2014/main" id="{A3E135AC-DDC0-8CC5-2B38-7466C13C1D7D}"/>
                  </a:ext>
                </a:extLst>
              </p:cNvPr>
              <p:cNvSpPr/>
              <p:nvPr/>
            </p:nvSpPr>
            <p:spPr>
              <a:xfrm>
                <a:off x="5504177" y="4466778"/>
                <a:ext cx="511662" cy="511664"/>
              </a:xfrm>
              <a:prstGeom prst="ellipse">
                <a:avLst/>
              </a:prstGeom>
              <a:solidFill>
                <a:srgbClr val="E74B1C"/>
              </a:solidFill>
              <a:ln w="9525" cap="flat" cmpd="sng" algn="ctr">
                <a:solidFill>
                  <a:sysClr val="window" lastClr="FFFFFF"/>
                </a:solidFill>
                <a:prstDash val="solid"/>
              </a:ln>
              <a:effectLst/>
              <a:scene3d>
                <a:camera prst="orthographicFront"/>
                <a:lightRig rig="threePt" dir="t"/>
              </a:scene3d>
              <a:sp3d>
                <a:bevelT w="209550" h="146050"/>
              </a:sp3d>
            </p:spPr>
            <p:txBody>
              <a:bodyPr rot="0" spcFirstLastPara="0" vertOverflow="overflow" horzOverflow="overflow" vert="horz" wrap="square" lIns="67371" tIns="33685" rIns="67371" bIns="33685" numCol="1" spcCol="0" rtlCol="0" fromWordArt="0" anchor="ctr" anchorCtr="0" forceAA="0" compatLnSpc="0">
                <a:prstTxWarp prst="textNoShape">
                  <a:avLst/>
                </a:prstTxWarp>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884" b="0" i="0" u="none" strike="noStrike" kern="0" cap="none" spc="0" normalizeH="0" baseline="0" noProof="0" dirty="0">
                  <a:ln>
                    <a:noFill/>
                  </a:ln>
                  <a:solidFill>
                    <a:srgbClr val="2A373F"/>
                  </a:solidFill>
                  <a:effectLst/>
                  <a:uLnTx/>
                  <a:uFillTx/>
                  <a:latin typeface="Gotham Rounded"/>
                  <a:ea typeface="MS Mincho"/>
                  <a:cs typeface="+mn-cs"/>
                </a:endParaRPr>
              </a:p>
            </p:txBody>
          </p:sp>
        </p:grpSp>
      </p:grpSp>
      <p:sp>
        <p:nvSpPr>
          <p:cNvPr id="194" name="Flowchart: Alternate Process 193">
            <a:extLst>
              <a:ext uri="{FF2B5EF4-FFF2-40B4-BE49-F238E27FC236}">
                <a16:creationId xmlns:a16="http://schemas.microsoft.com/office/drawing/2014/main" id="{6E1902BB-520C-A703-29C3-BBB5AD6E46EB}"/>
              </a:ext>
            </a:extLst>
          </p:cNvPr>
          <p:cNvSpPr/>
          <p:nvPr/>
        </p:nvSpPr>
        <p:spPr>
          <a:xfrm>
            <a:off x="8976840" y="221991"/>
            <a:ext cx="648000" cy="648000"/>
          </a:xfrm>
          <a:prstGeom prst="flowChartAlternateProcess">
            <a:avLst/>
          </a:prstGeom>
          <a:solidFill>
            <a:srgbClr val="F08323"/>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Gotham Rounded"/>
                <a:ea typeface="MS Mincho"/>
                <a:cs typeface="+mn-cs"/>
              </a:rPr>
              <a:t>H</a:t>
            </a:r>
          </a:p>
        </p:txBody>
      </p:sp>
      <p:sp>
        <p:nvSpPr>
          <p:cNvPr id="195" name="TextBox 194">
            <a:extLst>
              <a:ext uri="{FF2B5EF4-FFF2-40B4-BE49-F238E27FC236}">
                <a16:creationId xmlns:a16="http://schemas.microsoft.com/office/drawing/2014/main" id="{32FD3E1B-4B2E-C3AB-E887-4754FFA01F0A}"/>
              </a:ext>
            </a:extLst>
          </p:cNvPr>
          <p:cNvSpPr txBox="1"/>
          <p:nvPr/>
        </p:nvSpPr>
        <p:spPr>
          <a:xfrm>
            <a:off x="9132159" y="461458"/>
            <a:ext cx="358809" cy="30380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solidFill>
                <a:prstClr val="white"/>
              </a:solidFill>
              <a:effectLst/>
              <a:uLnTx/>
              <a:uFillTx/>
              <a:latin typeface="Gotham Rounded"/>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1</a:t>
            </a:r>
            <a:endParaRPr kumimoji="0" lang="en-GB" sz="1800" b="1" i="0" u="none" strike="noStrike" kern="0" cap="none" spc="0" normalizeH="0" baseline="0" noProof="0" dirty="0">
              <a:ln>
                <a:noFill/>
              </a:ln>
              <a:solidFill>
                <a:prstClr val="white"/>
              </a:solidFill>
              <a:effectLst/>
              <a:uLnTx/>
              <a:uFillTx/>
              <a:latin typeface="Gotham Rounded"/>
              <a:ea typeface="MS Mincho"/>
              <a:cs typeface="+mn-cs"/>
            </a:endParaRPr>
          </a:p>
        </p:txBody>
      </p:sp>
      <p:sp>
        <p:nvSpPr>
          <p:cNvPr id="196" name="TextBox 195">
            <a:extLst>
              <a:ext uri="{FF2B5EF4-FFF2-40B4-BE49-F238E27FC236}">
                <a16:creationId xmlns:a16="http://schemas.microsoft.com/office/drawing/2014/main" id="{BD2B4D3C-CE9C-0D2C-974A-CB8F2070B99A}"/>
              </a:ext>
            </a:extLst>
          </p:cNvPr>
          <p:cNvSpPr txBox="1"/>
          <p:nvPr/>
        </p:nvSpPr>
        <p:spPr>
          <a:xfrm>
            <a:off x="9021876" y="305586"/>
            <a:ext cx="2784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2</a:t>
            </a:r>
          </a:p>
        </p:txBody>
      </p:sp>
      <p:sp>
        <p:nvSpPr>
          <p:cNvPr id="197" name="Flowchart: Alternate Process 196">
            <a:extLst>
              <a:ext uri="{FF2B5EF4-FFF2-40B4-BE49-F238E27FC236}">
                <a16:creationId xmlns:a16="http://schemas.microsoft.com/office/drawing/2014/main" id="{1D4B5487-9101-5EE7-B6A5-1B567EE463CA}"/>
              </a:ext>
            </a:extLst>
          </p:cNvPr>
          <p:cNvSpPr/>
          <p:nvPr/>
        </p:nvSpPr>
        <p:spPr>
          <a:xfrm>
            <a:off x="10272912" y="221991"/>
            <a:ext cx="648000" cy="648000"/>
          </a:xfrm>
          <a:prstGeom prst="flowChartAlternateProcess">
            <a:avLst/>
          </a:prstGeom>
          <a:solidFill>
            <a:srgbClr val="E54B1B"/>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Gotham Rounded"/>
                <a:ea typeface="MS Mincho"/>
                <a:cs typeface="+mn-cs"/>
              </a:rPr>
              <a:t>H</a:t>
            </a:r>
          </a:p>
        </p:txBody>
      </p:sp>
      <p:sp>
        <p:nvSpPr>
          <p:cNvPr id="198" name="TextBox 197">
            <a:extLst>
              <a:ext uri="{FF2B5EF4-FFF2-40B4-BE49-F238E27FC236}">
                <a16:creationId xmlns:a16="http://schemas.microsoft.com/office/drawing/2014/main" id="{C6889D56-2A15-59F4-4244-B4719FD3A6D9}"/>
              </a:ext>
            </a:extLst>
          </p:cNvPr>
          <p:cNvSpPr txBox="1"/>
          <p:nvPr/>
        </p:nvSpPr>
        <p:spPr>
          <a:xfrm>
            <a:off x="10424185" y="460076"/>
            <a:ext cx="358809" cy="30380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solidFill>
                <a:prstClr val="white"/>
              </a:solidFill>
              <a:effectLst/>
              <a:uLnTx/>
              <a:uFillTx/>
              <a:latin typeface="Gotham Rounded"/>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1</a:t>
            </a:r>
            <a:endParaRPr kumimoji="0" lang="en-GB" sz="1800" b="1" i="0" u="none" strike="noStrike" kern="0" cap="none" spc="0" normalizeH="0" baseline="0" noProof="0" dirty="0">
              <a:ln>
                <a:noFill/>
              </a:ln>
              <a:solidFill>
                <a:prstClr val="white"/>
              </a:solidFill>
              <a:effectLst/>
              <a:uLnTx/>
              <a:uFillTx/>
              <a:latin typeface="Gotham Rounded"/>
              <a:ea typeface="MS Mincho"/>
              <a:cs typeface="+mn-cs"/>
            </a:endParaRPr>
          </a:p>
        </p:txBody>
      </p:sp>
      <p:sp>
        <p:nvSpPr>
          <p:cNvPr id="199" name="TextBox 198">
            <a:extLst>
              <a:ext uri="{FF2B5EF4-FFF2-40B4-BE49-F238E27FC236}">
                <a16:creationId xmlns:a16="http://schemas.microsoft.com/office/drawing/2014/main" id="{19AA887A-A6BA-C34D-9D9C-BC339A39BCEC}"/>
              </a:ext>
            </a:extLst>
          </p:cNvPr>
          <p:cNvSpPr txBox="1"/>
          <p:nvPr/>
        </p:nvSpPr>
        <p:spPr>
          <a:xfrm>
            <a:off x="10318051" y="305586"/>
            <a:ext cx="2784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3</a:t>
            </a:r>
          </a:p>
        </p:txBody>
      </p:sp>
      <p:grpSp>
        <p:nvGrpSpPr>
          <p:cNvPr id="200" name="Group 199">
            <a:extLst>
              <a:ext uri="{FF2B5EF4-FFF2-40B4-BE49-F238E27FC236}">
                <a16:creationId xmlns:a16="http://schemas.microsoft.com/office/drawing/2014/main" id="{0DBDCF0E-4B88-783F-08ED-24A7277514ED}"/>
              </a:ext>
            </a:extLst>
          </p:cNvPr>
          <p:cNvGrpSpPr/>
          <p:nvPr/>
        </p:nvGrpSpPr>
        <p:grpSpPr>
          <a:xfrm>
            <a:off x="7830086" y="5167482"/>
            <a:ext cx="663352" cy="648000"/>
            <a:chOff x="7035982" y="5440133"/>
            <a:chExt cx="663352" cy="648000"/>
          </a:xfrm>
        </p:grpSpPr>
        <p:sp>
          <p:nvSpPr>
            <p:cNvPr id="201" name="Flowchart: Alternate Process 200">
              <a:extLst>
                <a:ext uri="{FF2B5EF4-FFF2-40B4-BE49-F238E27FC236}">
                  <a16:creationId xmlns:a16="http://schemas.microsoft.com/office/drawing/2014/main" id="{08A487A2-5AB1-ACA7-54C1-844FB8DEA650}"/>
                </a:ext>
              </a:extLst>
            </p:cNvPr>
            <p:cNvSpPr/>
            <p:nvPr/>
          </p:nvSpPr>
          <p:spPr>
            <a:xfrm>
              <a:off x="7051334" y="5440133"/>
              <a:ext cx="648000" cy="648000"/>
            </a:xfrm>
            <a:prstGeom prst="flowChartAlternateProcess">
              <a:avLst/>
            </a:prstGeom>
            <a:solidFill>
              <a:srgbClr val="F08323"/>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Gotham Rounded"/>
                  <a:ea typeface="MS Mincho"/>
                  <a:cs typeface="+mn-cs"/>
                </a:rPr>
                <a:t>He</a:t>
              </a:r>
            </a:p>
          </p:txBody>
        </p:sp>
        <p:sp>
          <p:nvSpPr>
            <p:cNvPr id="202" name="TextBox 201">
              <a:extLst>
                <a:ext uri="{FF2B5EF4-FFF2-40B4-BE49-F238E27FC236}">
                  <a16:creationId xmlns:a16="http://schemas.microsoft.com/office/drawing/2014/main" id="{17CE6CBB-6BCC-3910-F808-0374DADA2471}"/>
                </a:ext>
              </a:extLst>
            </p:cNvPr>
            <p:cNvSpPr txBox="1"/>
            <p:nvPr/>
          </p:nvSpPr>
          <p:spPr>
            <a:xfrm>
              <a:off x="7126942" y="5670128"/>
              <a:ext cx="358809" cy="303809"/>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solidFill>
                  <a:prstClr val="white"/>
                </a:solidFill>
                <a:effectLst/>
                <a:uLnTx/>
                <a:uFillTx/>
                <a:latin typeface="Gotham Rounded"/>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2</a:t>
              </a:r>
              <a:endParaRPr kumimoji="0" lang="en-GB" sz="1800" b="1" i="0" u="none" strike="noStrike" kern="0" cap="none" spc="0" normalizeH="0" baseline="0" noProof="0" dirty="0">
                <a:ln>
                  <a:noFill/>
                </a:ln>
                <a:solidFill>
                  <a:prstClr val="white"/>
                </a:solidFill>
                <a:effectLst/>
                <a:uLnTx/>
                <a:uFillTx/>
                <a:latin typeface="Gotham Rounded"/>
                <a:ea typeface="MS Mincho"/>
                <a:cs typeface="+mn-cs"/>
              </a:endParaRPr>
            </a:p>
          </p:txBody>
        </p:sp>
        <p:sp>
          <p:nvSpPr>
            <p:cNvPr id="203" name="TextBox 202">
              <a:extLst>
                <a:ext uri="{FF2B5EF4-FFF2-40B4-BE49-F238E27FC236}">
                  <a16:creationId xmlns:a16="http://schemas.microsoft.com/office/drawing/2014/main" id="{F5942756-B013-778E-6096-2225FC2FA440}"/>
                </a:ext>
              </a:extLst>
            </p:cNvPr>
            <p:cNvSpPr txBox="1"/>
            <p:nvPr/>
          </p:nvSpPr>
          <p:spPr>
            <a:xfrm>
              <a:off x="7035982" y="5514256"/>
              <a:ext cx="278412"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Gotham Rounded"/>
                  <a:ea typeface="MS Mincho"/>
                  <a:cs typeface="+mn-cs"/>
                </a:rPr>
                <a:t>4</a:t>
              </a:r>
            </a:p>
          </p:txBody>
        </p:sp>
      </p:grpSp>
      <p:sp>
        <p:nvSpPr>
          <p:cNvPr id="204" name="TextBox 203">
            <a:extLst>
              <a:ext uri="{FF2B5EF4-FFF2-40B4-BE49-F238E27FC236}">
                <a16:creationId xmlns:a16="http://schemas.microsoft.com/office/drawing/2014/main" id="{A305B296-2340-76C9-DDD8-FCD8A0DD34B3}"/>
              </a:ext>
            </a:extLst>
          </p:cNvPr>
          <p:cNvSpPr txBox="1"/>
          <p:nvPr/>
        </p:nvSpPr>
        <p:spPr>
          <a:xfrm>
            <a:off x="9067739" y="4538740"/>
            <a:ext cx="1942602" cy="996751"/>
          </a:xfrm>
          <a:prstGeom prst="irregularSeal2">
            <a:avLst/>
          </a:prstGeom>
          <a:noFill/>
          <a:ln w="19050">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17.6MeV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Energy</a:t>
            </a:r>
          </a:p>
        </p:txBody>
      </p:sp>
      <p:sp>
        <p:nvSpPr>
          <p:cNvPr id="2" name="Title 1">
            <a:extLst>
              <a:ext uri="{FF2B5EF4-FFF2-40B4-BE49-F238E27FC236}">
                <a16:creationId xmlns:a16="http://schemas.microsoft.com/office/drawing/2014/main" id="{E8951E56-CDEB-EB59-4023-B2594F956BA5}"/>
              </a:ext>
            </a:extLst>
          </p:cNvPr>
          <p:cNvSpPr txBox="1">
            <a:spLocks/>
          </p:cNvSpPr>
          <p:nvPr/>
        </p:nvSpPr>
        <p:spPr>
          <a:xfrm>
            <a:off x="466161" y="460076"/>
            <a:ext cx="6078715" cy="2251616"/>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5400" b="1" i="0" u="none" strike="noStrike" kern="1200" cap="all"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To recreate the power of stars on earth, we need…</a:t>
            </a:r>
          </a:p>
        </p:txBody>
      </p:sp>
      <p:sp>
        <p:nvSpPr>
          <p:cNvPr id="4" name="TextBox 3">
            <a:extLst>
              <a:ext uri="{FF2B5EF4-FFF2-40B4-BE49-F238E27FC236}">
                <a16:creationId xmlns:a16="http://schemas.microsoft.com/office/drawing/2014/main" id="{CD239048-5416-DE9B-2EBF-DB437ACB1F74}"/>
              </a:ext>
            </a:extLst>
          </p:cNvPr>
          <p:cNvSpPr txBox="1"/>
          <p:nvPr/>
        </p:nvSpPr>
        <p:spPr>
          <a:xfrm>
            <a:off x="654645" y="4169490"/>
            <a:ext cx="6442842" cy="129266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Density (n)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Heat (T)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[&gt;100 million ºC]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Confinement (</a:t>
            </a:r>
            <a:r>
              <a:rPr kumimoji="0" lang="en-GB" sz="2800" b="0" i="0" u="none" strike="noStrike" kern="1200" cap="none" spc="0" normalizeH="0" baseline="0" noProof="0" dirty="0">
                <a:ln>
                  <a:noFill/>
                </a:ln>
                <a:solidFill>
                  <a:prstClr val="black"/>
                </a:solidFill>
                <a:effectLst/>
                <a:uLnTx/>
                <a:uFillTx/>
                <a:latin typeface="Gotham Rounded"/>
                <a:ea typeface="MS Mincho"/>
                <a:cs typeface="+mn-cs"/>
              </a:rPr>
              <a:t>τ</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[magnets cooled to 20K]</a:t>
            </a:r>
            <a:endParaRPr kumimoji="0" lang="en-GB" sz="25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8" name="TextBox 7">
            <a:extLst>
              <a:ext uri="{FF2B5EF4-FFF2-40B4-BE49-F238E27FC236}">
                <a16:creationId xmlns:a16="http://schemas.microsoft.com/office/drawing/2014/main" id="{72FC3B73-9129-9E6E-C869-DADD18955404}"/>
              </a:ext>
            </a:extLst>
          </p:cNvPr>
          <p:cNvSpPr txBox="1"/>
          <p:nvPr/>
        </p:nvSpPr>
        <p:spPr>
          <a:xfrm>
            <a:off x="652846" y="5685060"/>
            <a:ext cx="6097554" cy="47705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1" i="0" u="none" strike="noStrike" kern="1200" cap="none"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Tokamak</a:t>
            </a:r>
          </a:p>
        </p:txBody>
      </p:sp>
    </p:spTree>
    <p:extLst>
      <p:ext uri="{BB962C8B-B14F-4D97-AF65-F5344CB8AC3E}">
        <p14:creationId xmlns:p14="http://schemas.microsoft.com/office/powerpoint/2010/main" val="36960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ntr" presetSubtype="3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ircle(out)">
                                      <p:cBhvr>
                                        <p:cTn id="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ST40_10014_plasma pulse video">
            <a:hlinkClick r:id="" action="ppaction://media"/>
            <a:extLst>
              <a:ext uri="{FF2B5EF4-FFF2-40B4-BE49-F238E27FC236}">
                <a16:creationId xmlns:a16="http://schemas.microsoft.com/office/drawing/2014/main" id="{E3D62BAD-71CA-0D59-04A4-327B732D93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 r="17840"/>
          <a:stretch/>
        </p:blipFill>
        <p:spPr>
          <a:xfrm>
            <a:off x="2466975" y="80054"/>
            <a:ext cx="9725026" cy="6658171"/>
          </a:xfrm>
          <a:prstGeom prst="rect">
            <a:avLst/>
          </a:prstGeom>
        </p:spPr>
      </p:pic>
      <p:sp>
        <p:nvSpPr>
          <p:cNvPr id="11" name="Rectangle 10">
            <a:extLst>
              <a:ext uri="{FF2B5EF4-FFF2-40B4-BE49-F238E27FC236}">
                <a16:creationId xmlns:a16="http://schemas.microsoft.com/office/drawing/2014/main" id="{D6BE1F79-E863-74DB-2E87-BF94147B193E}"/>
              </a:ext>
            </a:extLst>
          </p:cNvPr>
          <p:cNvSpPr>
            <a:spLocks noGrp="1" noRot="1" noMove="1" noResize="1" noEditPoints="1" noAdjustHandles="1" noChangeArrowheads="1" noChangeShapeType="1"/>
          </p:cNvSpPr>
          <p:nvPr/>
        </p:nvSpPr>
        <p:spPr>
          <a:xfrm>
            <a:off x="1875235" y="306000"/>
            <a:ext cx="3449043" cy="7227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9" name="Rectangle 8">
            <a:extLst>
              <a:ext uri="{FF2B5EF4-FFF2-40B4-BE49-F238E27FC236}">
                <a16:creationId xmlns:a16="http://schemas.microsoft.com/office/drawing/2014/main" id="{4E5938F6-6F4F-12CB-32B4-849EE93CF659}"/>
              </a:ext>
            </a:extLst>
          </p:cNvPr>
          <p:cNvSpPr/>
          <p:nvPr/>
        </p:nvSpPr>
        <p:spPr>
          <a:xfrm>
            <a:off x="0" y="12700"/>
            <a:ext cx="5826275" cy="6858000"/>
          </a:xfrm>
          <a:prstGeom prst="rect">
            <a:avLst/>
          </a:prstGeom>
          <a:gradFill flip="none" rotWithShape="1">
            <a:gsLst>
              <a:gs pos="16000">
                <a:srgbClr val="3C5568"/>
              </a:gs>
              <a:gs pos="89000">
                <a:srgbClr val="0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Gotham Rounded"/>
              <a:ea typeface="+mn-ea"/>
              <a:cs typeface="+mn-cs"/>
            </a:endParaRPr>
          </a:p>
        </p:txBody>
      </p:sp>
      <p:sp>
        <p:nvSpPr>
          <p:cNvPr id="7" name="TextBox 6">
            <a:extLst>
              <a:ext uri="{FF2B5EF4-FFF2-40B4-BE49-F238E27FC236}">
                <a16:creationId xmlns:a16="http://schemas.microsoft.com/office/drawing/2014/main" id="{46CBC585-5F8B-8B5D-D59E-F56E795A2C3B}"/>
              </a:ext>
            </a:extLst>
          </p:cNvPr>
          <p:cNvSpPr txBox="1"/>
          <p:nvPr/>
        </p:nvSpPr>
        <p:spPr>
          <a:xfrm>
            <a:off x="406401" y="5470040"/>
            <a:ext cx="60745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is what a 100 million ˚C fusion plasma looks like on our ST40 tokamak </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095BA656-B5E0-7201-739F-1DCE0566992F}"/>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grpSp>
        <p:nvGrpSpPr>
          <p:cNvPr id="25" name="Group 24">
            <a:extLst>
              <a:ext uri="{FF2B5EF4-FFF2-40B4-BE49-F238E27FC236}">
                <a16:creationId xmlns:a16="http://schemas.microsoft.com/office/drawing/2014/main" id="{0986D5D9-E811-DA69-8E0F-D031416EEEA7}"/>
              </a:ext>
            </a:extLst>
          </p:cNvPr>
          <p:cNvGrpSpPr/>
          <p:nvPr/>
        </p:nvGrpSpPr>
        <p:grpSpPr>
          <a:xfrm>
            <a:off x="542853" y="5968964"/>
            <a:ext cx="6200847" cy="328440"/>
            <a:chOff x="762000" y="5508589"/>
            <a:chExt cx="5981700" cy="328440"/>
          </a:xfrm>
        </p:grpSpPr>
        <p:cxnSp>
          <p:nvCxnSpPr>
            <p:cNvPr id="18" name="Straight Arrow Connector 17">
              <a:extLst>
                <a:ext uri="{FF2B5EF4-FFF2-40B4-BE49-F238E27FC236}">
                  <a16:creationId xmlns:a16="http://schemas.microsoft.com/office/drawing/2014/main" id="{4814322D-E219-A735-B795-D7B05C73CD49}"/>
                </a:ext>
              </a:extLst>
            </p:cNvPr>
            <p:cNvCxnSpPr>
              <a:cxnSpLocks/>
            </p:cNvCxnSpPr>
            <p:nvPr/>
          </p:nvCxnSpPr>
          <p:spPr>
            <a:xfrm flipV="1">
              <a:off x="6443415" y="5508589"/>
              <a:ext cx="300285" cy="320545"/>
            </a:xfrm>
            <a:prstGeom prst="straightConnector1">
              <a:avLst/>
            </a:prstGeom>
            <a:ln w="6350">
              <a:solidFill>
                <a:srgbClr val="E74B1C"/>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8A628CA-A7E5-B8F2-1AB1-3095628F757E}"/>
                </a:ext>
              </a:extLst>
            </p:cNvPr>
            <p:cNvCxnSpPr>
              <a:cxnSpLocks/>
            </p:cNvCxnSpPr>
            <p:nvPr/>
          </p:nvCxnSpPr>
          <p:spPr>
            <a:xfrm flipV="1">
              <a:off x="762000" y="5825959"/>
              <a:ext cx="5687468" cy="11070"/>
            </a:xfrm>
            <a:prstGeom prst="straightConnector1">
              <a:avLst/>
            </a:prstGeom>
            <a:ln w="6350">
              <a:solidFill>
                <a:srgbClr val="E74B1C"/>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grpSp>
      <p:pic>
        <p:nvPicPr>
          <p:cNvPr id="4" name="Picture 3" descr="A black background with white text&#10;&#10;Description automatically generated">
            <a:extLst>
              <a:ext uri="{FF2B5EF4-FFF2-40B4-BE49-F238E27FC236}">
                <a16:creationId xmlns:a16="http://schemas.microsoft.com/office/drawing/2014/main" id="{B011242B-9BD4-F091-E984-F7111D359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8049" y="6197481"/>
            <a:ext cx="1442301" cy="349037"/>
          </a:xfrm>
          <a:prstGeom prst="rect">
            <a:avLst/>
          </a:prstGeom>
        </p:spPr>
      </p:pic>
      <p:sp>
        <p:nvSpPr>
          <p:cNvPr id="19" name="Title 1">
            <a:extLst>
              <a:ext uri="{FF2B5EF4-FFF2-40B4-BE49-F238E27FC236}">
                <a16:creationId xmlns:a16="http://schemas.microsoft.com/office/drawing/2014/main" id="{08E2415F-3FEB-EADF-1D08-FA7D125B551E}"/>
              </a:ext>
            </a:extLst>
          </p:cNvPr>
          <p:cNvSpPr txBox="1">
            <a:spLocks/>
          </p:cNvSpPr>
          <p:nvPr/>
        </p:nvSpPr>
        <p:spPr>
          <a:xfrm>
            <a:off x="268595" y="561561"/>
            <a:ext cx="6437701" cy="4062142"/>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4000" b="0" i="0" u="none" strike="noStrike" kern="1200" cap="all"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St40: </a:t>
            </a:r>
            <a:r>
              <a:rPr kumimoji="0" lang="en-GB" sz="4000" b="0" i="0" u="none" strike="noStrike" kern="1200" cap="all" spc="0" normalizeH="0" baseline="0" noProof="0" dirty="0">
                <a:ln>
                  <a:noFill/>
                </a:ln>
                <a:solidFill>
                  <a:srgbClr val="FA920D"/>
                </a:solidFill>
                <a:effectLst/>
                <a:uLnTx/>
                <a:uFillTx/>
                <a:latin typeface="Arial" panose="020B0604020202020204" pitchFamily="34" charset="0"/>
                <a:ea typeface="+mj-ea"/>
                <a:cs typeface="Arial" panose="020B0604020202020204" pitchFamily="34" charset="0"/>
              </a:rPr>
              <a:t>Four Facts</a:t>
            </a:r>
          </a:p>
        </p:txBody>
      </p:sp>
      <p:sp>
        <p:nvSpPr>
          <p:cNvPr id="23" name="TextBox 22">
            <a:extLst>
              <a:ext uri="{FF2B5EF4-FFF2-40B4-BE49-F238E27FC236}">
                <a16:creationId xmlns:a16="http://schemas.microsoft.com/office/drawing/2014/main" id="{AFBFF3EC-7B82-309F-2CBD-FA3CB19AC50B}"/>
              </a:ext>
            </a:extLst>
          </p:cNvPr>
          <p:cNvSpPr txBox="1"/>
          <p:nvPr/>
        </p:nvSpPr>
        <p:spPr>
          <a:xfrm>
            <a:off x="268595" y="1472391"/>
            <a:ext cx="6334006" cy="393954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FA920D"/>
              </a:buClr>
              <a:buSzTx/>
              <a:buFont typeface="+mj-lt"/>
              <a:buAutoNum type="arabicPeriod"/>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world’s highest-field spherical tokamak</a:t>
            </a:r>
          </a:p>
          <a:p>
            <a:pPr marL="457200" marR="0" lvl="0" indent="-457200" algn="l" defTabSz="914400" rtl="0" eaLnBrk="1" fontAlgn="auto" latinLnBrk="0" hangingPunct="1">
              <a:lnSpc>
                <a:spcPct val="100000"/>
              </a:lnSpc>
              <a:spcBef>
                <a:spcPts val="0"/>
              </a:spcBef>
              <a:spcAft>
                <a:spcPts val="0"/>
              </a:spcAft>
              <a:buClr>
                <a:srgbClr val="FA920D"/>
              </a:buClr>
              <a:buSzTx/>
              <a:buFont typeface="+mj-lt"/>
              <a:buAutoNum type="arabicPeriod"/>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
                <a:srgbClr val="FA920D"/>
              </a:buClr>
              <a:buSzTx/>
              <a:buFont typeface="+mj-lt"/>
              <a:buAutoNum type="arabicPeriod"/>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Generating the highest nTτ of any privately-operated tokamak -  </a:t>
            </a:r>
            <a:r>
              <a:rPr kumimoji="0" lang="en-GB" sz="1400" b="1" i="0" u="none" strike="noStrike" kern="1200" cap="none" spc="0" normalizeH="0" baseline="0" noProof="0" dirty="0">
                <a:ln>
                  <a:noFill/>
                </a:ln>
                <a:solidFill>
                  <a:srgbClr val="FA920D"/>
                </a:solidFill>
                <a:effectLst/>
                <a:uLnTx/>
                <a:uFillTx/>
                <a:latin typeface="Arial" panose="020B0604020202020204" pitchFamily="34" charset="0"/>
                <a:ea typeface="+mn-ea"/>
                <a:cs typeface="Arial" panose="020B0604020202020204" pitchFamily="34" charset="0"/>
              </a:rPr>
              <a:t>6 x 10</a:t>
            </a:r>
            <a:r>
              <a:rPr kumimoji="0" lang="en-GB" sz="1400" b="1" i="0" u="none" strike="noStrike" kern="1200" cap="none" spc="0" normalizeH="0" baseline="30000" noProof="0" dirty="0">
                <a:ln>
                  <a:noFill/>
                </a:ln>
                <a:solidFill>
                  <a:srgbClr val="FA920D"/>
                </a:solidFill>
                <a:effectLst/>
                <a:uLnTx/>
                <a:uFillTx/>
                <a:latin typeface="Arial" panose="020B0604020202020204" pitchFamily="34" charset="0"/>
                <a:ea typeface="+mn-ea"/>
                <a:cs typeface="Arial" panose="020B0604020202020204" pitchFamily="34" charset="0"/>
              </a:rPr>
              <a:t>18</a:t>
            </a:r>
            <a:r>
              <a:rPr kumimoji="0" lang="en-GB" sz="1400" b="1" i="0" u="none" strike="noStrike" kern="1200" cap="none" spc="0" normalizeH="0" baseline="0" noProof="0" dirty="0">
                <a:ln>
                  <a:noFill/>
                </a:ln>
                <a:solidFill>
                  <a:srgbClr val="FA920D"/>
                </a:solidFill>
                <a:effectLst/>
                <a:uLnTx/>
                <a:uFillTx/>
                <a:latin typeface="Arial" panose="020B0604020202020204" pitchFamily="34" charset="0"/>
                <a:ea typeface="+mn-ea"/>
                <a:cs typeface="Arial" panose="020B0604020202020204" pitchFamily="34" charset="0"/>
              </a:rPr>
              <a:t> </a:t>
            </a:r>
            <a:r>
              <a:rPr kumimoji="0" lang="en-GB" sz="1400" b="1" i="0" u="none" strike="noStrike" kern="1200" cap="none" spc="0" normalizeH="0" baseline="0" noProof="0" dirty="0" err="1">
                <a:ln>
                  <a:noFill/>
                </a:ln>
                <a:solidFill>
                  <a:srgbClr val="FA920D"/>
                </a:solidFill>
                <a:effectLst/>
                <a:uLnTx/>
                <a:uFillTx/>
                <a:latin typeface="Arial" panose="020B0604020202020204" pitchFamily="34" charset="0"/>
                <a:ea typeface="+mn-ea"/>
                <a:cs typeface="Arial" panose="020B0604020202020204" pitchFamily="34" charset="0"/>
              </a:rPr>
              <a:t>keV.s</a:t>
            </a:r>
            <a:r>
              <a:rPr kumimoji="0" lang="en-GB" sz="1400" b="1" i="0" u="none" strike="noStrike" kern="1200" cap="none" spc="0" normalizeH="0" baseline="0" noProof="0" dirty="0">
                <a:ln>
                  <a:noFill/>
                </a:ln>
                <a:solidFill>
                  <a:srgbClr val="FA920D"/>
                </a:solidFill>
                <a:effectLst/>
                <a:uLnTx/>
                <a:uFillTx/>
                <a:latin typeface="Arial" panose="020B0604020202020204" pitchFamily="34" charset="0"/>
                <a:ea typeface="+mn-ea"/>
                <a:cs typeface="Arial" panose="020B0604020202020204" pitchFamily="34" charset="0"/>
              </a:rPr>
              <a:t>/m</a:t>
            </a:r>
            <a:r>
              <a:rPr kumimoji="0" lang="en-GB" sz="1400" b="1" i="0" u="none" strike="noStrike" kern="1200" cap="none" spc="0" normalizeH="0" baseline="30000" noProof="0" dirty="0">
                <a:ln>
                  <a:noFill/>
                </a:ln>
                <a:solidFill>
                  <a:srgbClr val="FA920D"/>
                </a:solidFill>
                <a:effectLst/>
                <a:uLnTx/>
                <a:uFillTx/>
                <a:latin typeface="Arial" panose="020B0604020202020204" pitchFamily="34" charset="0"/>
                <a:ea typeface="+mn-ea"/>
                <a:cs typeface="Arial" panose="020B0604020202020204" pitchFamily="34" charset="0"/>
              </a:rPr>
              <a:t>3</a:t>
            </a:r>
          </a:p>
          <a:p>
            <a:pPr marL="457200" marR="0" lvl="0" indent="-457200" algn="l" defTabSz="914400" rtl="0" eaLnBrk="1" fontAlgn="auto" latinLnBrk="0" hangingPunct="1">
              <a:lnSpc>
                <a:spcPct val="100000"/>
              </a:lnSpc>
              <a:spcBef>
                <a:spcPts val="0"/>
              </a:spcBef>
              <a:spcAft>
                <a:spcPts val="0"/>
              </a:spcAft>
              <a:buClr>
                <a:srgbClr val="FA920D"/>
              </a:buClr>
              <a:buSzTx/>
              <a:buFont typeface="+mj-lt"/>
              <a:buAutoNum type="arabicPeriod"/>
              <a:tabLst/>
              <a:defRPr/>
            </a:pPr>
            <a:endPar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
                <a:srgbClr val="FA920D"/>
              </a:buClr>
              <a:buSzTx/>
              <a:buFont typeface="+mj-lt"/>
              <a:buAutoNum type="arabicPeriod"/>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Embarking on a bold $52million upgrade programme, sponsored by US and UK government </a:t>
            </a:r>
          </a:p>
          <a:p>
            <a:pPr marL="457200" marR="0" lvl="0" indent="-457200" algn="l" defTabSz="914400" rtl="0" eaLnBrk="1" fontAlgn="auto" latinLnBrk="0" hangingPunct="1">
              <a:lnSpc>
                <a:spcPct val="100000"/>
              </a:lnSpc>
              <a:spcBef>
                <a:spcPts val="0"/>
              </a:spcBef>
              <a:spcAft>
                <a:spcPts val="0"/>
              </a:spcAft>
              <a:buClr>
                <a:srgbClr val="FA920D"/>
              </a:buClr>
              <a:buSzTx/>
              <a:buFont typeface="+mj-lt"/>
              <a:buAutoNum type="arabicPeriod"/>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
                <a:srgbClr val="FA920D"/>
              </a:buClr>
              <a:buSzTx/>
              <a:buFont typeface="+mj-lt"/>
              <a:buAutoNum type="arabicPeriod"/>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
                <a:srgbClr val="FA920D"/>
              </a:buClr>
              <a:buSzTx/>
              <a:buFont typeface="+mj-lt"/>
              <a:buAutoNum type="arabicPeriod"/>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
                <a:srgbClr val="FA920D"/>
              </a:buClr>
              <a:buSzTx/>
              <a:buFont typeface="+mj-lt"/>
              <a:buAutoNum type="arabicPeriod"/>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Making ST40 the most power plant-relevant spherical tokamak in the world </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a:extLst>
              <a:ext uri="{FF2B5EF4-FFF2-40B4-BE49-F238E27FC236}">
                <a16:creationId xmlns:a16="http://schemas.microsoft.com/office/drawing/2014/main" id="{40BB7BAC-6E0A-7F61-6FA4-91063E5C16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425" y="3880678"/>
            <a:ext cx="1378680" cy="401426"/>
          </a:xfrm>
          <a:prstGeom prst="rect">
            <a:avLst/>
          </a:prstGeom>
        </p:spPr>
      </p:pic>
      <p:pic>
        <p:nvPicPr>
          <p:cNvPr id="26" name="Picture 25">
            <a:extLst>
              <a:ext uri="{FF2B5EF4-FFF2-40B4-BE49-F238E27FC236}">
                <a16:creationId xmlns:a16="http://schemas.microsoft.com/office/drawing/2014/main" id="{91CF9646-D457-5E8F-F559-F13C5456D858}"/>
              </a:ext>
            </a:extLst>
          </p:cNvPr>
          <p:cNvPicPr>
            <a:picLocks noChangeAspect="1"/>
          </p:cNvPicPr>
          <p:nvPr/>
        </p:nvPicPr>
        <p:blipFill>
          <a:blip r:embed="rId8"/>
          <a:srcRect t="15978" b="14582"/>
          <a:stretch/>
        </p:blipFill>
        <p:spPr>
          <a:xfrm>
            <a:off x="2466975" y="3768215"/>
            <a:ext cx="1137277" cy="589695"/>
          </a:xfrm>
          <a:prstGeom prst="rect">
            <a:avLst/>
          </a:prstGeom>
        </p:spPr>
      </p:pic>
    </p:spTree>
    <p:extLst>
      <p:ext uri="{BB962C8B-B14F-4D97-AF65-F5344CB8AC3E}">
        <p14:creationId xmlns:p14="http://schemas.microsoft.com/office/powerpoint/2010/main" val="156665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6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childTnLst>
        </p:cTn>
      </p:par>
    </p:tnLst>
    <p:bldLst>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8A9FC-8806-9C21-A8A4-EB7A0B77C4B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CD0DB54-C5EE-566E-6B24-FEBA565500C4}"/>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1F7914EE-9C33-6015-8EFE-4E81936BC03F}"/>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45" name="Title 1">
            <a:extLst>
              <a:ext uri="{FF2B5EF4-FFF2-40B4-BE49-F238E27FC236}">
                <a16:creationId xmlns:a16="http://schemas.microsoft.com/office/drawing/2014/main" id="{69EF67F5-FADE-0C62-8530-3DE9D7BC2198}"/>
              </a:ext>
            </a:extLst>
          </p:cNvPr>
          <p:cNvSpPr txBox="1">
            <a:spLocks/>
          </p:cNvSpPr>
          <p:nvPr/>
        </p:nvSpPr>
        <p:spPr>
          <a:xfrm>
            <a:off x="267270" y="329596"/>
            <a:ext cx="11734230" cy="92568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800" b="1" i="0" u="none" strike="noStrike" kern="1200" cap="all"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Why? Because Prof. Hawkings could imagine what the world would look like with…</a:t>
            </a:r>
            <a:endParaRPr kumimoji="0" lang="en-GB" sz="2800" b="1" i="0" u="none" strike="noStrike" kern="1200" cap="all"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22" name="Picture 21" descr="A close up of a logo&#10;&#10;Description automatically generated">
            <a:extLst>
              <a:ext uri="{FF2B5EF4-FFF2-40B4-BE49-F238E27FC236}">
                <a16:creationId xmlns:a16="http://schemas.microsoft.com/office/drawing/2014/main" id="{00EFAEEA-7C87-182A-3ECE-A86A69CCEF5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2" name="TextBox 1">
            <a:extLst>
              <a:ext uri="{FF2B5EF4-FFF2-40B4-BE49-F238E27FC236}">
                <a16:creationId xmlns:a16="http://schemas.microsoft.com/office/drawing/2014/main" id="{F167FF14-BEB9-FDC9-F5DA-2D11376AE512}"/>
              </a:ext>
            </a:extLst>
          </p:cNvPr>
          <p:cNvSpPr txBox="1"/>
          <p:nvPr/>
        </p:nvSpPr>
        <p:spPr>
          <a:xfrm>
            <a:off x="431800" y="1872937"/>
            <a:ext cx="5538074" cy="2787245"/>
          </a:xfrm>
          <a:prstGeom prst="rect">
            <a:avLst/>
          </a:prstGeom>
          <a:noFill/>
        </p:spPr>
        <p:txBody>
          <a:bodyPr wrap="square" lIns="0" tIns="0" rIns="0" bIns="0"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Abundant</a:t>
            </a: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 energy.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Inexhaustible</a:t>
            </a: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 energy.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Safe</a:t>
            </a: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 energy.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Clean</a:t>
            </a: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 energy.</a:t>
            </a:r>
          </a:p>
        </p:txBody>
      </p:sp>
      <p:pic>
        <p:nvPicPr>
          <p:cNvPr id="5" name="Picture 4">
            <a:extLst>
              <a:ext uri="{FF2B5EF4-FFF2-40B4-BE49-F238E27FC236}">
                <a16:creationId xmlns:a16="http://schemas.microsoft.com/office/drawing/2014/main" id="{8BA45427-4400-FE2E-3DB3-CA9EBE0C58E3}"/>
              </a:ext>
            </a:extLst>
          </p:cNvPr>
          <p:cNvPicPr>
            <a:picLocks noChangeAspect="1"/>
          </p:cNvPicPr>
          <p:nvPr/>
        </p:nvPicPr>
        <p:blipFill>
          <a:blip r:embed="rId3"/>
          <a:stretch>
            <a:fillRect/>
          </a:stretch>
        </p:blipFill>
        <p:spPr>
          <a:xfrm>
            <a:off x="7180394" y="1518005"/>
            <a:ext cx="4157663" cy="4157663"/>
          </a:xfrm>
          <a:prstGeom prst="rect">
            <a:avLst/>
          </a:prstGeom>
          <a:effectLst>
            <a:softEdge rad="127000"/>
          </a:effectLst>
        </p:spPr>
      </p:pic>
    </p:spTree>
    <p:extLst>
      <p:ext uri="{BB962C8B-B14F-4D97-AF65-F5344CB8AC3E}">
        <p14:creationId xmlns:p14="http://schemas.microsoft.com/office/powerpoint/2010/main" val="2102043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F4AAA-18B6-FBE5-BA10-8BDEE8C2D91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5B96F02-A89B-67E2-94E6-58C8459FF9EB}"/>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52986D1A-8F62-999D-A6E7-2DCAB137B064}"/>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45" name="Title 1">
            <a:extLst>
              <a:ext uri="{FF2B5EF4-FFF2-40B4-BE49-F238E27FC236}">
                <a16:creationId xmlns:a16="http://schemas.microsoft.com/office/drawing/2014/main" id="{1ABF5937-3B3B-0580-9CB2-9D894F8BDBD5}"/>
              </a:ext>
            </a:extLst>
          </p:cNvPr>
          <p:cNvSpPr txBox="1">
            <a:spLocks/>
          </p:cNvSpPr>
          <p:nvPr/>
        </p:nvSpPr>
        <p:spPr>
          <a:xfrm>
            <a:off x="267270" y="329596"/>
            <a:ext cx="11734230" cy="92568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800" b="1" i="0" u="none" strike="noStrike" kern="1200" cap="all"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Why? Because Prof. Hawkings could imagine what a world with fusion energy would look like…</a:t>
            </a:r>
            <a:endParaRPr kumimoji="0" lang="en-GB" sz="2800" b="1" i="0" u="none" strike="noStrike" kern="1200" cap="all"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22" name="Picture 21" descr="A close up of a logo&#10;&#10;Description automatically generated">
            <a:extLst>
              <a:ext uri="{FF2B5EF4-FFF2-40B4-BE49-F238E27FC236}">
                <a16:creationId xmlns:a16="http://schemas.microsoft.com/office/drawing/2014/main" id="{87E46B7C-BA84-E2B5-7BC0-A87CCCD8B0F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pic>
        <p:nvPicPr>
          <p:cNvPr id="3" name="Picture 2">
            <a:extLst>
              <a:ext uri="{FF2B5EF4-FFF2-40B4-BE49-F238E27FC236}">
                <a16:creationId xmlns:a16="http://schemas.microsoft.com/office/drawing/2014/main" id="{272280A4-C1EE-154B-AAEA-B39A08F5A09A}"/>
              </a:ext>
            </a:extLst>
          </p:cNvPr>
          <p:cNvPicPr>
            <a:picLocks noChangeAspect="1"/>
          </p:cNvPicPr>
          <p:nvPr/>
        </p:nvPicPr>
        <p:blipFill>
          <a:blip r:embed="rId3"/>
          <a:stretch>
            <a:fillRect/>
          </a:stretch>
        </p:blipFill>
        <p:spPr>
          <a:xfrm>
            <a:off x="4267200" y="1320122"/>
            <a:ext cx="7649028" cy="4736405"/>
          </a:xfrm>
          <a:prstGeom prst="rect">
            <a:avLst/>
          </a:prstGeom>
          <a:ln>
            <a:solidFill>
              <a:srgbClr val="F08323"/>
            </a:solidFill>
          </a:ln>
          <a:effectLst>
            <a:outerShdw blurRad="63500" sx="102000" sy="102000" algn="ctr" rotWithShape="0">
              <a:prstClr val="black">
                <a:alpha val="40000"/>
              </a:prstClr>
            </a:outerShdw>
          </a:effectLst>
        </p:spPr>
      </p:pic>
      <p:cxnSp>
        <p:nvCxnSpPr>
          <p:cNvPr id="4" name="Straight Arrow Connector 3">
            <a:extLst>
              <a:ext uri="{FF2B5EF4-FFF2-40B4-BE49-F238E27FC236}">
                <a16:creationId xmlns:a16="http://schemas.microsoft.com/office/drawing/2014/main" id="{6185DF17-8E25-207F-BFEE-554D0C481160}"/>
              </a:ext>
            </a:extLst>
          </p:cNvPr>
          <p:cNvCxnSpPr>
            <a:cxnSpLocks/>
          </p:cNvCxnSpPr>
          <p:nvPr/>
        </p:nvCxnSpPr>
        <p:spPr>
          <a:xfrm flipV="1">
            <a:off x="4731642" y="2080700"/>
            <a:ext cx="6183101" cy="3481288"/>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2F628EE-D3E8-70D8-FC35-843CE5B7D4B0}"/>
              </a:ext>
            </a:extLst>
          </p:cNvPr>
          <p:cNvSpPr txBox="1"/>
          <p:nvPr/>
        </p:nvSpPr>
        <p:spPr>
          <a:xfrm>
            <a:off x="501061" y="4852888"/>
            <a:ext cx="3192662" cy="151975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1.2B people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live without access to electricity globally </a:t>
            </a:r>
            <a:endParaRPr kumimoji="0" lang="en-GB" sz="2000" b="0" i="0" u="none" strike="noStrike" kern="1200" cap="all"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8" name="TextBox 7">
            <a:extLst>
              <a:ext uri="{FF2B5EF4-FFF2-40B4-BE49-F238E27FC236}">
                <a16:creationId xmlns:a16="http://schemas.microsoft.com/office/drawing/2014/main" id="{43575B3C-372F-A72F-FB7D-A9FFC290AB4E}"/>
              </a:ext>
            </a:extLst>
          </p:cNvPr>
          <p:cNvSpPr txBox="1"/>
          <p:nvPr/>
        </p:nvSpPr>
        <p:spPr>
          <a:xfrm rot="20750828">
            <a:off x="9136601" y="4339907"/>
            <a:ext cx="212454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solidFill>
                <a:effectLst/>
                <a:uLnTx/>
                <a:uFillTx/>
                <a:latin typeface="Gotham Rounded"/>
                <a:ea typeface="MS Mincho"/>
                <a:cs typeface="+mn-cs"/>
              </a:rPr>
              <a:t>Nowhere with low energy consumption and high living standards</a:t>
            </a:r>
          </a:p>
        </p:txBody>
      </p:sp>
      <p:sp>
        <p:nvSpPr>
          <p:cNvPr id="9" name="Flowchart: Connector 27">
            <a:extLst>
              <a:ext uri="{FF2B5EF4-FFF2-40B4-BE49-F238E27FC236}">
                <a16:creationId xmlns:a16="http://schemas.microsoft.com/office/drawing/2014/main" id="{21BAEDB3-E8E3-BA13-E697-D2DDAE1C53DE}"/>
              </a:ext>
            </a:extLst>
          </p:cNvPr>
          <p:cNvSpPr/>
          <p:nvPr/>
        </p:nvSpPr>
        <p:spPr>
          <a:xfrm rot="20915589">
            <a:off x="8888165" y="4137152"/>
            <a:ext cx="2735942" cy="949088"/>
          </a:xfrm>
          <a:custGeom>
            <a:avLst/>
            <a:gdLst>
              <a:gd name="connsiteX0" fmla="*/ 0 w 2735942"/>
              <a:gd name="connsiteY0" fmla="*/ 474544 h 949088"/>
              <a:gd name="connsiteX1" fmla="*/ 1367971 w 2735942"/>
              <a:gd name="connsiteY1" fmla="*/ 0 h 949088"/>
              <a:gd name="connsiteX2" fmla="*/ 2735942 w 2735942"/>
              <a:gd name="connsiteY2" fmla="*/ 474544 h 949088"/>
              <a:gd name="connsiteX3" fmla="*/ 1367971 w 2735942"/>
              <a:gd name="connsiteY3" fmla="*/ 949088 h 949088"/>
              <a:gd name="connsiteX4" fmla="*/ 0 w 2735942"/>
              <a:gd name="connsiteY4" fmla="*/ 474544 h 949088"/>
              <a:gd name="connsiteX0" fmla="*/ 1367971 w 2735942"/>
              <a:gd name="connsiteY0" fmla="*/ 0 h 949088"/>
              <a:gd name="connsiteX1" fmla="*/ 2735942 w 2735942"/>
              <a:gd name="connsiteY1" fmla="*/ 474544 h 949088"/>
              <a:gd name="connsiteX2" fmla="*/ 1367971 w 2735942"/>
              <a:gd name="connsiteY2" fmla="*/ 949088 h 949088"/>
              <a:gd name="connsiteX3" fmla="*/ 0 w 2735942"/>
              <a:gd name="connsiteY3" fmla="*/ 474544 h 949088"/>
              <a:gd name="connsiteX4" fmla="*/ 1459411 w 2735942"/>
              <a:gd name="connsiteY4" fmla="*/ 91440 h 94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5942" h="949088">
                <a:moveTo>
                  <a:pt x="1367971" y="0"/>
                </a:moveTo>
                <a:cubicBezTo>
                  <a:pt x="2123481" y="0"/>
                  <a:pt x="2735942" y="212461"/>
                  <a:pt x="2735942" y="474544"/>
                </a:cubicBezTo>
                <a:cubicBezTo>
                  <a:pt x="2735942" y="736627"/>
                  <a:pt x="2123481" y="949088"/>
                  <a:pt x="1367971" y="949088"/>
                </a:cubicBezTo>
                <a:cubicBezTo>
                  <a:pt x="612461" y="949088"/>
                  <a:pt x="0" y="736627"/>
                  <a:pt x="0" y="474544"/>
                </a:cubicBezTo>
                <a:cubicBezTo>
                  <a:pt x="0" y="212461"/>
                  <a:pt x="612461" y="0"/>
                  <a:pt x="1459411" y="91440"/>
                </a:cubicBezTo>
              </a:path>
            </a:pathLst>
          </a:custGeom>
          <a:noFill/>
          <a:ln>
            <a:solidFill>
              <a:srgbClr val="F083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S Mincho"/>
              <a:cs typeface="+mn-cs"/>
            </a:endParaRPr>
          </a:p>
        </p:txBody>
      </p:sp>
      <p:sp>
        <p:nvSpPr>
          <p:cNvPr id="14" name="TextBox 13">
            <a:extLst>
              <a:ext uri="{FF2B5EF4-FFF2-40B4-BE49-F238E27FC236}">
                <a16:creationId xmlns:a16="http://schemas.microsoft.com/office/drawing/2014/main" id="{2E849522-4EAF-12E9-D365-EDA3958E9B2B}"/>
              </a:ext>
            </a:extLst>
          </p:cNvPr>
          <p:cNvSpPr txBox="1"/>
          <p:nvPr/>
        </p:nvSpPr>
        <p:spPr>
          <a:xfrm>
            <a:off x="431800" y="1554028"/>
            <a:ext cx="3442221"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He could imagine how many people's lives throughout the world could be transformed through access to abundant, clean, safe energy: </a:t>
            </a:r>
          </a:p>
        </p:txBody>
      </p:sp>
    </p:spTree>
    <p:extLst>
      <p:ext uri="{BB962C8B-B14F-4D97-AF65-F5344CB8AC3E}">
        <p14:creationId xmlns:p14="http://schemas.microsoft.com/office/powerpoint/2010/main" val="7747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1B547-F1BA-4EA1-D21B-166FDEA3F88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564254D-123B-EA33-30F7-11040F56E975}"/>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E8D0FA29-A36D-7C20-2EAF-51C3476992C2}"/>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45" name="Title 1">
            <a:extLst>
              <a:ext uri="{FF2B5EF4-FFF2-40B4-BE49-F238E27FC236}">
                <a16:creationId xmlns:a16="http://schemas.microsoft.com/office/drawing/2014/main" id="{F4C9DE5E-4794-5717-FDED-57FF55FEE5E1}"/>
              </a:ext>
            </a:extLst>
          </p:cNvPr>
          <p:cNvSpPr txBox="1">
            <a:spLocks/>
          </p:cNvSpPr>
          <p:nvPr/>
        </p:nvSpPr>
        <p:spPr>
          <a:xfrm>
            <a:off x="267270" y="329596"/>
            <a:ext cx="11734230" cy="92568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800" b="1" i="0" u="none" strike="noStrike" kern="1200" cap="all"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Why? Because Prof. Hawkings could imagine what a world with fusion energy would look like…</a:t>
            </a:r>
            <a:endParaRPr kumimoji="0" lang="en-GB" sz="2800" b="1" i="0" u="none" strike="noStrike" kern="1200" cap="all"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22" name="Picture 21" descr="A close up of a logo&#10;&#10;Description automatically generated">
            <a:extLst>
              <a:ext uri="{FF2B5EF4-FFF2-40B4-BE49-F238E27FC236}">
                <a16:creationId xmlns:a16="http://schemas.microsoft.com/office/drawing/2014/main" id="{9AB45EC4-3826-5C46-F768-9333686C186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pic>
        <p:nvPicPr>
          <p:cNvPr id="2" name="Picture 1">
            <a:extLst>
              <a:ext uri="{FF2B5EF4-FFF2-40B4-BE49-F238E27FC236}">
                <a16:creationId xmlns:a16="http://schemas.microsoft.com/office/drawing/2014/main" id="{641B40A8-4B13-3BA4-7830-F6D44780095E}"/>
              </a:ext>
            </a:extLst>
          </p:cNvPr>
          <p:cNvPicPr>
            <a:picLocks noChangeAspect="1"/>
          </p:cNvPicPr>
          <p:nvPr/>
        </p:nvPicPr>
        <p:blipFill>
          <a:blip r:embed="rId3"/>
          <a:stretch>
            <a:fillRect/>
          </a:stretch>
        </p:blipFill>
        <p:spPr>
          <a:xfrm>
            <a:off x="162040" y="2656251"/>
            <a:ext cx="2997754" cy="2261639"/>
          </a:xfrm>
          <a:prstGeom prst="rect">
            <a:avLst/>
          </a:prstGeom>
          <a:ln>
            <a:solidFill>
              <a:srgbClr val="F08323"/>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BFC7A14-FD94-6A19-B506-CB65A0B38DF2}"/>
              </a:ext>
            </a:extLst>
          </p:cNvPr>
          <p:cNvPicPr>
            <a:picLocks noChangeAspect="1"/>
          </p:cNvPicPr>
          <p:nvPr/>
        </p:nvPicPr>
        <p:blipFill>
          <a:blip r:embed="rId4"/>
          <a:srcRect l="37755"/>
          <a:stretch/>
        </p:blipFill>
        <p:spPr>
          <a:xfrm>
            <a:off x="3332923" y="2656251"/>
            <a:ext cx="2815524" cy="2261639"/>
          </a:xfrm>
          <a:prstGeom prst="rect">
            <a:avLst/>
          </a:prstGeom>
          <a:ln>
            <a:solidFill>
              <a:srgbClr val="F08323"/>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E76012E7-1CD1-C2BF-80B6-06186EE4DBE5}"/>
              </a:ext>
            </a:extLst>
          </p:cNvPr>
          <p:cNvPicPr>
            <a:picLocks noChangeAspect="1"/>
          </p:cNvPicPr>
          <p:nvPr/>
        </p:nvPicPr>
        <p:blipFill>
          <a:blip r:embed="rId5"/>
          <a:srcRect r="22194"/>
          <a:stretch/>
        </p:blipFill>
        <p:spPr>
          <a:xfrm>
            <a:off x="6268134" y="2641857"/>
            <a:ext cx="2815526" cy="2261640"/>
          </a:xfrm>
          <a:prstGeom prst="rect">
            <a:avLst/>
          </a:prstGeom>
          <a:ln>
            <a:solidFill>
              <a:srgbClr val="F08323"/>
            </a:solidFill>
          </a:ln>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14A343BF-1901-D33D-64AD-2CBD12B6D57B}"/>
              </a:ext>
            </a:extLst>
          </p:cNvPr>
          <p:cNvSpPr txBox="1"/>
          <p:nvPr/>
        </p:nvSpPr>
        <p:spPr>
          <a:xfrm>
            <a:off x="3354285" y="5055711"/>
            <a:ext cx="277084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Heat and power for desalination plants  </a:t>
            </a:r>
            <a:endParaRPr kumimoji="0" lang="en-GB" sz="18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13" name="TextBox 12">
            <a:extLst>
              <a:ext uri="{FF2B5EF4-FFF2-40B4-BE49-F238E27FC236}">
                <a16:creationId xmlns:a16="http://schemas.microsoft.com/office/drawing/2014/main" id="{D85CEED2-A145-07BB-9AAF-2D3F11B25F6B}"/>
              </a:ext>
            </a:extLst>
          </p:cNvPr>
          <p:cNvSpPr txBox="1"/>
          <p:nvPr/>
        </p:nvSpPr>
        <p:spPr>
          <a:xfrm>
            <a:off x="6312815" y="5029699"/>
            <a:ext cx="277084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Power for climate remediation and CO</a:t>
            </a:r>
            <a:r>
              <a:rPr kumimoji="0" lang="en-GB" sz="2000" b="1" i="0" u="none" strike="noStrike" kern="0" cap="none" spc="0" normalizeH="0" baseline="-25000" noProof="0" dirty="0">
                <a:ln>
                  <a:noFill/>
                </a:ln>
                <a:solidFill>
                  <a:prstClr val="black"/>
                </a:solidFill>
                <a:effectLst/>
                <a:uLnTx/>
                <a:uFillTx/>
                <a:latin typeface="Arial" panose="020B0604020202020204" pitchFamily="34" charset="0"/>
                <a:ea typeface="MS Mincho"/>
                <a:cs typeface="Arial" panose="020B0604020202020204" pitchFamily="34" charset="0"/>
              </a:rPr>
              <a:t>2</a:t>
            </a:r>
            <a:r>
              <a:rPr kumimoji="0" lang="en-GB" sz="20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 capture</a:t>
            </a:r>
            <a:endParaRPr kumimoji="0" lang="en-GB" sz="18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15" name="TextBox 14">
            <a:extLst>
              <a:ext uri="{FF2B5EF4-FFF2-40B4-BE49-F238E27FC236}">
                <a16:creationId xmlns:a16="http://schemas.microsoft.com/office/drawing/2014/main" id="{FABA6223-5138-5AA1-ABC6-0471920A571D}"/>
              </a:ext>
            </a:extLst>
          </p:cNvPr>
          <p:cNvSpPr txBox="1"/>
          <p:nvPr/>
        </p:nvSpPr>
        <p:spPr>
          <a:xfrm>
            <a:off x="215482" y="5029699"/>
            <a:ext cx="295111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Firm power for AI and data economies</a:t>
            </a:r>
            <a:endParaRPr kumimoji="0" lang="en-GB" sz="18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16" name="Picture 15">
            <a:extLst>
              <a:ext uri="{FF2B5EF4-FFF2-40B4-BE49-F238E27FC236}">
                <a16:creationId xmlns:a16="http://schemas.microsoft.com/office/drawing/2014/main" id="{68C046E4-CE0A-DF7D-E635-04EC9762F8B2}"/>
              </a:ext>
            </a:extLst>
          </p:cNvPr>
          <p:cNvPicPr>
            <a:picLocks noChangeAspect="1"/>
          </p:cNvPicPr>
          <p:nvPr/>
        </p:nvPicPr>
        <p:blipFill>
          <a:blip r:embed="rId6"/>
          <a:srcRect r="22772" b="2080"/>
          <a:stretch/>
        </p:blipFill>
        <p:spPr>
          <a:xfrm>
            <a:off x="9203348" y="2656252"/>
            <a:ext cx="2815524" cy="2247246"/>
          </a:xfrm>
          <a:prstGeom prst="rect">
            <a:avLst/>
          </a:prstGeom>
          <a:ln>
            <a:solidFill>
              <a:srgbClr val="F08323"/>
            </a:solidFill>
          </a:ln>
          <a:effectLst>
            <a:outerShdw blurRad="63500" sx="102000" sy="102000" algn="ctr" rotWithShape="0">
              <a:prstClr val="black">
                <a:alpha val="40000"/>
              </a:prstClr>
            </a:outerShdw>
          </a:effectLst>
        </p:spPr>
      </p:pic>
      <p:sp>
        <p:nvSpPr>
          <p:cNvPr id="17" name="TextBox 16">
            <a:extLst>
              <a:ext uri="{FF2B5EF4-FFF2-40B4-BE49-F238E27FC236}">
                <a16:creationId xmlns:a16="http://schemas.microsoft.com/office/drawing/2014/main" id="{3AFD6697-346A-860D-C0A6-D1B6E53196C0}"/>
              </a:ext>
            </a:extLst>
          </p:cNvPr>
          <p:cNvSpPr txBox="1"/>
          <p:nvPr/>
        </p:nvSpPr>
        <p:spPr>
          <a:xfrm>
            <a:off x="9205673" y="5029698"/>
            <a:ext cx="277084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High-grade process heat for heavy industry and manufacturing </a:t>
            </a:r>
            <a:endParaRPr kumimoji="0" lang="en-GB" sz="1800" b="1" i="0" u="none" strike="noStrike" kern="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18" name="TextBox 17">
            <a:extLst>
              <a:ext uri="{FF2B5EF4-FFF2-40B4-BE49-F238E27FC236}">
                <a16:creationId xmlns:a16="http://schemas.microsoft.com/office/drawing/2014/main" id="{E886EDAB-50D7-F858-0AFA-9C5B4F93543F}"/>
              </a:ext>
            </a:extLst>
          </p:cNvPr>
          <p:cNvSpPr txBox="1"/>
          <p:nvPr/>
        </p:nvSpPr>
        <p:spPr>
          <a:xfrm>
            <a:off x="162040" y="1313833"/>
            <a:ext cx="1181447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He could imagine the advances in economic and human development that could be unleashed with access to abundant, clean, safe energy:</a:t>
            </a:r>
          </a:p>
        </p:txBody>
      </p:sp>
    </p:spTree>
    <p:extLst>
      <p:ext uri="{BB962C8B-B14F-4D97-AF65-F5344CB8AC3E}">
        <p14:creationId xmlns:p14="http://schemas.microsoft.com/office/powerpoint/2010/main" val="1833695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06B97-984C-B380-A491-897510AE36F6}"/>
            </a:ext>
          </a:extLst>
        </p:cNvPr>
        <p:cNvGrpSpPr/>
        <p:nvPr/>
      </p:nvGrpSpPr>
      <p:grpSpPr>
        <a:xfrm>
          <a:off x="0" y="0"/>
          <a:ext cx="0" cy="0"/>
          <a:chOff x="0" y="0"/>
          <a:chExt cx="0" cy="0"/>
        </a:xfrm>
      </p:grpSpPr>
      <p:pic>
        <p:nvPicPr>
          <p:cNvPr id="13" name="Picture 12" descr="A machine with a pink light inside&#10;&#10;Description automatically generated">
            <a:extLst>
              <a:ext uri="{FF2B5EF4-FFF2-40B4-BE49-F238E27FC236}">
                <a16:creationId xmlns:a16="http://schemas.microsoft.com/office/drawing/2014/main" id="{F9233BD6-B2A7-C33C-60C9-6E18ADC933AD}"/>
              </a:ext>
            </a:extLst>
          </p:cNvPr>
          <p:cNvPicPr>
            <a:picLocks noChangeAspect="1"/>
          </p:cNvPicPr>
          <p:nvPr/>
        </p:nvPicPr>
        <p:blipFill rotWithShape="1">
          <a:blip r:embed="rId3">
            <a:extLst>
              <a:ext uri="{28A0092B-C50C-407E-A947-70E740481C1C}">
                <a14:useLocalDpi xmlns:a14="http://schemas.microsoft.com/office/drawing/2010/main" val="0"/>
              </a:ext>
            </a:extLst>
          </a:blip>
          <a:srcRect l="44828" b="4981"/>
          <a:stretch/>
        </p:blipFill>
        <p:spPr>
          <a:xfrm flipH="1">
            <a:off x="5830378" y="0"/>
            <a:ext cx="6361622" cy="6847543"/>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19FC08C3-5789-DBF5-6795-77EFA9D0A367}"/>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6" name="Rectangle 5">
            <a:extLst>
              <a:ext uri="{FF2B5EF4-FFF2-40B4-BE49-F238E27FC236}">
                <a16:creationId xmlns:a16="http://schemas.microsoft.com/office/drawing/2014/main" id="{C3400E13-7C72-EC12-28B6-EDA1B48DE2FA}"/>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4" name="Title 1">
            <a:extLst>
              <a:ext uri="{FF2B5EF4-FFF2-40B4-BE49-F238E27FC236}">
                <a16:creationId xmlns:a16="http://schemas.microsoft.com/office/drawing/2014/main" id="{9726C299-5E70-B1EB-8F2A-CEE244FD693F}"/>
              </a:ext>
            </a:extLst>
          </p:cNvPr>
          <p:cNvSpPr txBox="1">
            <a:spLocks/>
          </p:cNvSpPr>
          <p:nvPr/>
        </p:nvSpPr>
        <p:spPr>
          <a:xfrm>
            <a:off x="431800" y="1452833"/>
            <a:ext cx="6070599" cy="5356732"/>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4800" b="1" i="0" u="none" strike="noStrike" kern="1200" cap="all" spc="0" normalizeH="0" baseline="0" noProof="0" dirty="0">
                <a:ln>
                  <a:noFill/>
                </a:ln>
                <a:solidFill>
                  <a:srgbClr val="F08323"/>
                </a:solidFill>
                <a:effectLst/>
                <a:uLnTx/>
                <a:uFillTx/>
                <a:latin typeface="Arial" panose="020B0604020202020204" pitchFamily="34" charset="0"/>
                <a:ea typeface="+mj-ea"/>
                <a:cs typeface="Arial" panose="020B0604020202020204" pitchFamily="34" charset="0"/>
              </a:rPr>
              <a:t>We share this conviction in the potential for fusion power to change the world!</a:t>
            </a:r>
          </a:p>
        </p:txBody>
      </p:sp>
      <p:pic>
        <p:nvPicPr>
          <p:cNvPr id="14" name="Picture 13" descr="A black background with white text&#10;&#10;Description automatically generated">
            <a:extLst>
              <a:ext uri="{FF2B5EF4-FFF2-40B4-BE49-F238E27FC236}">
                <a16:creationId xmlns:a16="http://schemas.microsoft.com/office/drawing/2014/main" id="{DF96ED1E-2DA4-66CF-092C-B748C4BC0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8049" y="6197481"/>
            <a:ext cx="1442301" cy="349037"/>
          </a:xfrm>
          <a:prstGeom prst="rect">
            <a:avLst/>
          </a:prstGeom>
        </p:spPr>
      </p:pic>
      <p:pic>
        <p:nvPicPr>
          <p:cNvPr id="15" name="Picture 14" descr="Logo&#10;&#10;Description automatically generated">
            <a:extLst>
              <a:ext uri="{FF2B5EF4-FFF2-40B4-BE49-F238E27FC236}">
                <a16:creationId xmlns:a16="http://schemas.microsoft.com/office/drawing/2014/main" id="{53354D25-359E-776B-2101-F67FBF25EC18}"/>
              </a:ext>
            </a:extLst>
          </p:cNvPr>
          <p:cNvPicPr>
            <a:picLocks noChangeAspect="1"/>
          </p:cNvPicPr>
          <p:nvPr/>
        </p:nvPicPr>
        <p:blipFill>
          <a:blip r:embed="rId5"/>
          <a:stretch>
            <a:fillRect/>
          </a:stretch>
        </p:blipFill>
        <p:spPr>
          <a:xfrm>
            <a:off x="531020" y="382139"/>
            <a:ext cx="3283599" cy="794947"/>
          </a:xfrm>
          <a:prstGeom prst="rect">
            <a:avLst/>
          </a:prstGeom>
        </p:spPr>
      </p:pic>
    </p:spTree>
    <p:extLst>
      <p:ext uri="{BB962C8B-B14F-4D97-AF65-F5344CB8AC3E}">
        <p14:creationId xmlns:p14="http://schemas.microsoft.com/office/powerpoint/2010/main" val="346968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6"/>
          </a:xfrm>
          <a:prstGeom prst="rect">
            <a:avLst/>
          </a:prstGeom>
        </p:spPr>
      </p:pic>
      <p:sp>
        <p:nvSpPr>
          <p:cNvPr id="23" name="TextBox 22">
            <a:extLst>
              <a:ext uri="{FF2B5EF4-FFF2-40B4-BE49-F238E27FC236}">
                <a16:creationId xmlns:a16="http://schemas.microsoft.com/office/drawing/2014/main" id="{1EB2B47D-B031-4E39-E7DF-D9C496978436}"/>
              </a:ext>
            </a:extLst>
          </p:cNvPr>
          <p:cNvSpPr txBox="1"/>
          <p:nvPr/>
        </p:nvSpPr>
        <p:spPr>
          <a:xfrm>
            <a:off x="282809" y="471343"/>
            <a:ext cx="11142481" cy="1107996"/>
          </a:xfrm>
          <a:prstGeom prst="rect">
            <a:avLst/>
          </a:prstGeom>
          <a:noFill/>
        </p:spPr>
        <p:txBody>
          <a:bodyPr wrap="square" rtlCol="0">
            <a:spAutoFit/>
          </a:bodyPr>
          <a:lstStyle/>
          <a:p>
            <a:pPr algn="ctr"/>
            <a:r>
              <a:rPr lang="en-US" sz="6600" dirty="0">
                <a:solidFill>
                  <a:schemeClr val="bg1"/>
                </a:solidFill>
              </a:rPr>
              <a:t>About me</a:t>
            </a:r>
            <a:endParaRPr lang="en-US" sz="3200" dirty="0">
              <a:solidFill>
                <a:schemeClr val="bg1"/>
              </a:solidFill>
              <a:latin typeface="Helvetica" charset="0"/>
              <a:ea typeface="Helvetica" charset="0"/>
              <a:cs typeface="Helvetica" charset="0"/>
            </a:endParaRPr>
          </a:p>
        </p:txBody>
      </p:sp>
      <p:sp>
        <p:nvSpPr>
          <p:cNvPr id="26" name="Content Placeholder 2">
            <a:extLst>
              <a:ext uri="{FF2B5EF4-FFF2-40B4-BE49-F238E27FC236}">
                <a16:creationId xmlns:a16="http://schemas.microsoft.com/office/drawing/2014/main" id="{47BCC020-B17A-5DFC-168F-DEB2150836C1}"/>
              </a:ext>
            </a:extLst>
          </p:cNvPr>
          <p:cNvSpPr txBox="1">
            <a:spLocks/>
          </p:cNvSpPr>
          <p:nvPr/>
        </p:nvSpPr>
        <p:spPr>
          <a:xfrm>
            <a:off x="429172" y="1659500"/>
            <a:ext cx="8462067" cy="3077081"/>
          </a:xfrm>
          <a:prstGeom prst="rect">
            <a:avLst/>
          </a:prstGeom>
        </p:spPr>
        <p:txBody>
          <a:bodyPr wrap="square" lIns="0" tIns="0" rIns="0" bIns="0">
            <a:normAutofit/>
          </a:bodyPr>
          <a:lstStyle>
            <a:lvl1pPr marL="0">
              <a:defRPr sz="1500" b="0" i="0">
                <a:solidFill>
                  <a:srgbClr val="3B5468"/>
                </a:solidFill>
                <a:latin typeface="Gotham Rounded"/>
                <a:ea typeface="+mn-ea"/>
                <a:cs typeface="Gotham Rounde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US" sz="2200" kern="0" dirty="0">
                <a:solidFill>
                  <a:schemeClr val="bg1"/>
                </a:solidFill>
              </a:rPr>
              <a:t>Bachelors in Chemistry from University of Florida</a:t>
            </a:r>
          </a:p>
          <a:p>
            <a:pPr marL="342900" indent="-342900">
              <a:buFont typeface="Arial" panose="020B0604020202020204" pitchFamily="34" charset="0"/>
              <a:buChar char="•"/>
            </a:pPr>
            <a:r>
              <a:rPr lang="en-US" sz="2200" kern="0" dirty="0">
                <a:solidFill>
                  <a:schemeClr val="bg1"/>
                </a:solidFill>
              </a:rPr>
              <a:t>PhD in Chemistry from Florida State University</a:t>
            </a:r>
          </a:p>
          <a:p>
            <a:pPr marL="342900" indent="-342900">
              <a:buFont typeface="Arial" panose="020B0604020202020204" pitchFamily="34" charset="0"/>
              <a:buChar char="•"/>
            </a:pPr>
            <a:r>
              <a:rPr lang="en-US" sz="2200" kern="0" dirty="0">
                <a:solidFill>
                  <a:schemeClr val="bg1"/>
                </a:solidFill>
              </a:rPr>
              <a:t>Masters in STEM Leadership from Brown University</a:t>
            </a:r>
          </a:p>
          <a:p>
            <a:pPr marL="342900" indent="-342900">
              <a:buFont typeface="Arial" panose="020B0604020202020204" pitchFamily="34" charset="0"/>
              <a:buChar char="•"/>
            </a:pPr>
            <a:r>
              <a:rPr lang="en-US" sz="2200" kern="0" dirty="0">
                <a:solidFill>
                  <a:schemeClr val="bg1"/>
                </a:solidFill>
              </a:rPr>
              <a:t>Former Adjunct Professor at University of South Carolina</a:t>
            </a:r>
          </a:p>
          <a:p>
            <a:pPr marL="342900" indent="-342900">
              <a:buFont typeface="Arial" panose="020B0604020202020204" pitchFamily="34" charset="0"/>
              <a:buChar char="•"/>
            </a:pPr>
            <a:r>
              <a:rPr lang="en-US" sz="2200" kern="0" dirty="0">
                <a:solidFill>
                  <a:schemeClr val="bg1"/>
                </a:solidFill>
              </a:rPr>
              <a:t>Principal Scientist at DOE Lab (SRNL)</a:t>
            </a:r>
          </a:p>
          <a:p>
            <a:pPr marL="342900" indent="-342900">
              <a:buFont typeface="Arial" panose="020B0604020202020204" pitchFamily="34" charset="0"/>
              <a:buChar char="•"/>
            </a:pPr>
            <a:r>
              <a:rPr lang="en-US" sz="2200" kern="0" dirty="0">
                <a:solidFill>
                  <a:schemeClr val="bg1"/>
                </a:solidFill>
              </a:rPr>
              <a:t>Business Owner for Tutor Doctor of Evans</a:t>
            </a:r>
          </a:p>
          <a:p>
            <a:pPr marL="342900" indent="-342900">
              <a:buFont typeface="Arial" panose="020B0604020202020204" pitchFamily="34" charset="0"/>
              <a:buChar char="•"/>
            </a:pPr>
            <a:r>
              <a:rPr lang="en-US" sz="2200" kern="0" dirty="0">
                <a:solidFill>
                  <a:schemeClr val="bg1"/>
                </a:solidFill>
              </a:rPr>
              <a:t>Technical Project Manager at Tokamak Energy</a:t>
            </a:r>
          </a:p>
          <a:p>
            <a:pPr marL="342900" indent="-342900">
              <a:buFont typeface="Arial" panose="020B0604020202020204" pitchFamily="34" charset="0"/>
              <a:buChar char="•"/>
            </a:pPr>
            <a:r>
              <a:rPr lang="en-US" sz="2200" kern="0" dirty="0">
                <a:solidFill>
                  <a:schemeClr val="bg1"/>
                </a:solidFill>
              </a:rPr>
              <a:t>Married (Just celebrated 4.5 years)</a:t>
            </a:r>
          </a:p>
          <a:p>
            <a:pPr marL="342900" indent="-342900">
              <a:buFont typeface="Arial" panose="020B0604020202020204" pitchFamily="34" charset="0"/>
              <a:buChar char="•"/>
            </a:pPr>
            <a:r>
              <a:rPr lang="en-US" sz="2200" kern="0" dirty="0">
                <a:solidFill>
                  <a:schemeClr val="bg1"/>
                </a:solidFill>
              </a:rPr>
              <a:t>5 kids (16-3)</a:t>
            </a:r>
          </a:p>
        </p:txBody>
      </p:sp>
      <p:pic>
        <p:nvPicPr>
          <p:cNvPr id="27" name="Picture 4">
            <a:extLst>
              <a:ext uri="{FF2B5EF4-FFF2-40B4-BE49-F238E27FC236}">
                <a16:creationId xmlns:a16="http://schemas.microsoft.com/office/drawing/2014/main" id="{34CCE48A-5E4D-1A2C-2EA6-88A0DF4E5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112" y="0"/>
            <a:ext cx="2651178" cy="15317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ollege Wall Art">
            <a:extLst>
              <a:ext uri="{FF2B5EF4-FFF2-40B4-BE49-F238E27FC236}">
                <a16:creationId xmlns:a16="http://schemas.microsoft.com/office/drawing/2014/main" id="{43A25EA1-49C8-3E11-F931-A14672839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426" y="26507"/>
            <a:ext cx="1313729" cy="13137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Florida State University - Wikipedia">
            <a:extLst>
              <a:ext uri="{FF2B5EF4-FFF2-40B4-BE49-F238E27FC236}">
                <a16:creationId xmlns:a16="http://schemas.microsoft.com/office/drawing/2014/main" id="{BD9806B6-9D69-6B26-6916-0431C6AB9A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0542" y="26507"/>
            <a:ext cx="1313729" cy="13137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Brown University - Professor Watchlist">
            <a:extLst>
              <a:ext uri="{FF2B5EF4-FFF2-40B4-BE49-F238E27FC236}">
                <a16:creationId xmlns:a16="http://schemas.microsoft.com/office/drawing/2014/main" id="{5178D48E-F308-E193-78EC-C7109D303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7211" y="26508"/>
            <a:ext cx="1313728" cy="131372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University of South Carolina Aiken ...">
            <a:extLst>
              <a:ext uri="{FF2B5EF4-FFF2-40B4-BE49-F238E27FC236}">
                <a16:creationId xmlns:a16="http://schemas.microsoft.com/office/drawing/2014/main" id="{D5475562-5C2A-FF37-5220-BB3FAF4B1C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7169" y="4305332"/>
            <a:ext cx="2651179" cy="10441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Savannah River National Laboratory">
            <a:extLst>
              <a:ext uri="{FF2B5EF4-FFF2-40B4-BE49-F238E27FC236}">
                <a16:creationId xmlns:a16="http://schemas.microsoft.com/office/drawing/2014/main" id="{4D7F1654-FD7E-C1BE-D953-006ACFFA71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0820" y="2813458"/>
            <a:ext cx="2637528" cy="13738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Delivering fusion energy and HTS magnet ...">
            <a:extLst>
              <a:ext uri="{FF2B5EF4-FFF2-40B4-BE49-F238E27FC236}">
                <a16:creationId xmlns:a16="http://schemas.microsoft.com/office/drawing/2014/main" id="{9D8B38E6-533D-0060-8581-2587ED0C83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9912" y="1618702"/>
            <a:ext cx="3798436" cy="91628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Become a Tutor | Tutor Doctor of Evans">
            <a:extLst>
              <a:ext uri="{FF2B5EF4-FFF2-40B4-BE49-F238E27FC236}">
                <a16:creationId xmlns:a16="http://schemas.microsoft.com/office/drawing/2014/main" id="{7AC62D6E-69AE-A178-AB92-7D13391AC1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57406" y="5579902"/>
            <a:ext cx="20955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group of people posing for a photo">
            <a:extLst>
              <a:ext uri="{FF2B5EF4-FFF2-40B4-BE49-F238E27FC236}">
                <a16:creationId xmlns:a16="http://schemas.microsoft.com/office/drawing/2014/main" id="{5730BE1A-4A9E-77E4-FB88-CAB49C745249}"/>
              </a:ext>
            </a:extLst>
          </p:cNvPr>
          <p:cNvPicPr>
            <a:picLocks noChangeAspect="1"/>
          </p:cNvPicPr>
          <p:nvPr/>
        </p:nvPicPr>
        <p:blipFill>
          <a:blip r:embed="rId11"/>
          <a:stretch>
            <a:fillRect/>
          </a:stretch>
        </p:blipFill>
        <p:spPr>
          <a:xfrm>
            <a:off x="2995506" y="4430611"/>
            <a:ext cx="2651180" cy="2298582"/>
          </a:xfrm>
          <a:prstGeom prst="rect">
            <a:avLst/>
          </a:prstGeom>
        </p:spPr>
      </p:pic>
      <p:pic>
        <p:nvPicPr>
          <p:cNvPr id="37" name="Picture 36" descr="A person in a suit smiling&#10;&#10;AI-generated content may be incorrect.">
            <a:extLst>
              <a:ext uri="{FF2B5EF4-FFF2-40B4-BE49-F238E27FC236}">
                <a16:creationId xmlns:a16="http://schemas.microsoft.com/office/drawing/2014/main" id="{7959BBE3-2AEC-FA07-1CCA-CE08B0759E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8711" y="4430611"/>
            <a:ext cx="3479364" cy="23195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 calcmode="lin" valueType="num">
                                      <p:cBhvr additive="base">
                                        <p:cTn id="12"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 calcmode="lin" valueType="num">
                                      <p:cBhvr additive="base">
                                        <p:cTn id="16"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6">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6">
                                            <p:txEl>
                                              <p:pRg st="2" end="2"/>
                                            </p:txEl>
                                          </p:spTgt>
                                        </p:tgtEl>
                                        <p:attrNameLst>
                                          <p:attrName>style.visibility</p:attrName>
                                        </p:attrNameLst>
                                      </p:cBhvr>
                                      <p:to>
                                        <p:strVal val="visible"/>
                                      </p:to>
                                    </p:set>
                                    <p:anim calcmode="lin" valueType="num">
                                      <p:cBhvr additive="base">
                                        <p:cTn id="20"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6">
                                            <p:txEl>
                                              <p:pRg st="3" end="3"/>
                                            </p:txEl>
                                          </p:spTgt>
                                        </p:tgtEl>
                                        <p:attrNameLst>
                                          <p:attrName>style.visibility</p:attrName>
                                        </p:attrNameLst>
                                      </p:cBhvr>
                                      <p:to>
                                        <p:strVal val="visible"/>
                                      </p:to>
                                    </p:set>
                                    <p:anim calcmode="lin" valueType="num">
                                      <p:cBhvr additive="base">
                                        <p:cTn id="26"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6">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6">
                                            <p:txEl>
                                              <p:pRg st="4" end="4"/>
                                            </p:txEl>
                                          </p:spTgt>
                                        </p:tgtEl>
                                        <p:attrNameLst>
                                          <p:attrName>style.visibility</p:attrName>
                                        </p:attrNameLst>
                                      </p:cBhvr>
                                      <p:to>
                                        <p:strVal val="visible"/>
                                      </p:to>
                                    </p:set>
                                    <p:anim calcmode="lin" valueType="num">
                                      <p:cBhvr additive="base">
                                        <p:cTn id="30"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6">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6">
                                            <p:txEl>
                                              <p:pRg st="6" end="6"/>
                                            </p:txEl>
                                          </p:spTgt>
                                        </p:tgtEl>
                                        <p:attrNameLst>
                                          <p:attrName>style.visibility</p:attrName>
                                        </p:attrNameLst>
                                      </p:cBhvr>
                                      <p:to>
                                        <p:strVal val="visible"/>
                                      </p:to>
                                    </p:set>
                                    <p:anim calcmode="lin" valueType="num">
                                      <p:cBhvr additive="base">
                                        <p:cTn id="34" dur="500" fill="hold"/>
                                        <p:tgtEl>
                                          <p:spTgt spid="26">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6">
                                            <p:txEl>
                                              <p:pRg st="5" end="5"/>
                                            </p:txEl>
                                          </p:spTgt>
                                        </p:tgtEl>
                                        <p:attrNameLst>
                                          <p:attrName>style.visibility</p:attrName>
                                        </p:attrNameLst>
                                      </p:cBhvr>
                                      <p:to>
                                        <p:strVal val="visible"/>
                                      </p:to>
                                    </p:set>
                                    <p:anim calcmode="lin" valueType="num">
                                      <p:cBhvr additive="base">
                                        <p:cTn id="38"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6">
                                            <p:txEl>
                                              <p:pRg st="5" end="5"/>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6">
                                            <p:txEl>
                                              <p:pRg st="7" end="7"/>
                                            </p:txEl>
                                          </p:spTgt>
                                        </p:tgtEl>
                                        <p:attrNameLst>
                                          <p:attrName>style.visibility</p:attrName>
                                        </p:attrNameLst>
                                      </p:cBhvr>
                                      <p:to>
                                        <p:strVal val="visible"/>
                                      </p:to>
                                    </p:set>
                                    <p:anim calcmode="lin" valueType="num">
                                      <p:cBhvr additive="base">
                                        <p:cTn id="42" dur="500" fill="hold"/>
                                        <p:tgtEl>
                                          <p:spTgt spid="26">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6">
                                            <p:txEl>
                                              <p:pRg st="7" end="7"/>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6">
                                            <p:txEl>
                                              <p:pRg st="8" end="8"/>
                                            </p:txEl>
                                          </p:spTgt>
                                        </p:tgtEl>
                                        <p:attrNameLst>
                                          <p:attrName>style.visibility</p:attrName>
                                        </p:attrNameLst>
                                      </p:cBhvr>
                                      <p:to>
                                        <p:strVal val="visible"/>
                                      </p:to>
                                    </p:set>
                                    <p:anim calcmode="lin" valueType="num">
                                      <p:cBhvr additive="base">
                                        <p:cTn id="46" dur="500" fill="hold"/>
                                        <p:tgtEl>
                                          <p:spTgt spid="26">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59AEB-66C1-C6C2-B62F-4B637B7D561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52615E3-25DA-E28B-BB94-5674354BB349}"/>
              </a:ext>
            </a:extLst>
          </p:cNvPr>
          <p:cNvSpPr txBox="1"/>
          <p:nvPr/>
        </p:nvSpPr>
        <p:spPr>
          <a:xfrm>
            <a:off x="6096000" y="764704"/>
            <a:ext cx="6272720" cy="532859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9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GB" sz="23900" b="1" i="0" u="none" strike="noStrike" kern="1200" cap="none" spc="0" normalizeH="0" baseline="0" noProof="0" dirty="0">
              <a:ln>
                <a:noFill/>
              </a:ln>
              <a:solidFill>
                <a:srgbClr val="FB6E05"/>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72BB9F8-49BE-424B-79B8-DAB5256FE544}"/>
              </a:ext>
            </a:extLst>
          </p:cNvPr>
          <p:cNvSpPr txBox="1"/>
          <p:nvPr/>
        </p:nvSpPr>
        <p:spPr>
          <a:xfrm>
            <a:off x="381000" y="313907"/>
            <a:ext cx="10007600"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Challenges in Developing Fusion</a:t>
            </a:r>
          </a:p>
        </p:txBody>
      </p:sp>
    </p:spTree>
    <p:extLst>
      <p:ext uri="{BB962C8B-B14F-4D97-AF65-F5344CB8AC3E}">
        <p14:creationId xmlns:p14="http://schemas.microsoft.com/office/powerpoint/2010/main" val="983061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Right 11">
            <a:extLst>
              <a:ext uri="{FF2B5EF4-FFF2-40B4-BE49-F238E27FC236}">
                <a16:creationId xmlns:a16="http://schemas.microsoft.com/office/drawing/2014/main" id="{66F279AB-BC0E-D723-A252-E50DAF5C488B}"/>
              </a:ext>
            </a:extLst>
          </p:cNvPr>
          <p:cNvSpPr/>
          <p:nvPr/>
        </p:nvSpPr>
        <p:spPr>
          <a:xfrm>
            <a:off x="1" y="0"/>
            <a:ext cx="12192000" cy="6857999"/>
          </a:xfrm>
          <a:prstGeom prst="rightArrow">
            <a:avLst/>
          </a:prstGeom>
          <a:gradFill>
            <a:gsLst>
              <a:gs pos="40000">
                <a:schemeClr val="accent6">
                  <a:lumMod val="75000"/>
                </a:schemeClr>
              </a:gs>
              <a:gs pos="100000">
                <a:srgbClr val="00B0F0"/>
              </a:gs>
            </a:gsLst>
            <a:lin ang="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pic>
        <p:nvPicPr>
          <p:cNvPr id="11" name="Picture 10">
            <a:extLst>
              <a:ext uri="{FF2B5EF4-FFF2-40B4-BE49-F238E27FC236}">
                <a16:creationId xmlns:a16="http://schemas.microsoft.com/office/drawing/2014/main" id="{4C363475-4B2E-116E-5334-50373549D1B7}"/>
              </a:ext>
            </a:extLst>
          </p:cNvPr>
          <p:cNvPicPr>
            <a:picLocks noChangeAspect="1"/>
          </p:cNvPicPr>
          <p:nvPr/>
        </p:nvPicPr>
        <p:blipFill>
          <a:blip r:embed="rId3"/>
          <a:srcRect b="8499"/>
          <a:stretch/>
        </p:blipFill>
        <p:spPr>
          <a:xfrm>
            <a:off x="9021048" y="1361577"/>
            <a:ext cx="2379673" cy="2840855"/>
          </a:xfrm>
          <a:prstGeom prst="rect">
            <a:avLst/>
          </a:prstGeom>
          <a:ln>
            <a:solidFill>
              <a:srgbClr val="F08323"/>
            </a:solidFill>
          </a:ln>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8AD5C0D2-14B9-D7FF-AC52-717291410F30}"/>
              </a:ext>
            </a:extLst>
          </p:cNvPr>
          <p:cNvPicPr>
            <a:picLocks noChangeAspect="1"/>
          </p:cNvPicPr>
          <p:nvPr/>
        </p:nvPicPr>
        <p:blipFill>
          <a:blip r:embed="rId4"/>
          <a:stretch>
            <a:fillRect/>
          </a:stretch>
        </p:blipFill>
        <p:spPr>
          <a:xfrm>
            <a:off x="3253370" y="1407113"/>
            <a:ext cx="2177989" cy="2840855"/>
          </a:xfrm>
          <a:prstGeom prst="rect">
            <a:avLst/>
          </a:prstGeom>
          <a:ln>
            <a:solidFill>
              <a:srgbClr val="F08323"/>
            </a:solid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A83D1512-4726-9B47-965F-A1A1D4AE3B55}"/>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pic>
        <p:nvPicPr>
          <p:cNvPr id="2" name="Picture 1">
            <a:extLst>
              <a:ext uri="{FF2B5EF4-FFF2-40B4-BE49-F238E27FC236}">
                <a16:creationId xmlns:a16="http://schemas.microsoft.com/office/drawing/2014/main" id="{B5416527-6B3C-3EBF-D575-687C0B2BAA38}"/>
              </a:ext>
            </a:extLst>
          </p:cNvPr>
          <p:cNvPicPr>
            <a:picLocks noChangeAspect="1"/>
          </p:cNvPicPr>
          <p:nvPr/>
        </p:nvPicPr>
        <p:blipFill>
          <a:blip r:embed="rId5"/>
          <a:stretch>
            <a:fillRect/>
          </a:stretch>
        </p:blipFill>
        <p:spPr>
          <a:xfrm>
            <a:off x="3637704" y="3944585"/>
            <a:ext cx="2177990" cy="1643392"/>
          </a:xfrm>
          <a:prstGeom prst="rect">
            <a:avLst/>
          </a:prstGeom>
          <a:ln w="28575">
            <a:solidFill>
              <a:schemeClr val="bg1"/>
            </a:solidFill>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F62783B3-5E77-D680-9EE7-9146FDD8DB16}"/>
              </a:ext>
            </a:extLst>
          </p:cNvPr>
          <p:cNvPicPr>
            <a:picLocks noChangeAspect="1"/>
          </p:cNvPicPr>
          <p:nvPr/>
        </p:nvPicPr>
        <p:blipFill>
          <a:blip r:embed="rId6"/>
          <a:srcRect r="26595" b="9879"/>
          <a:stretch/>
        </p:blipFill>
        <p:spPr>
          <a:xfrm>
            <a:off x="9345701" y="3965132"/>
            <a:ext cx="2379673" cy="1643392"/>
          </a:xfrm>
          <a:prstGeom prst="rect">
            <a:avLst/>
          </a:prstGeom>
          <a:ln w="28575">
            <a:solidFill>
              <a:schemeClr val="bg1"/>
            </a:solidFill>
          </a:ln>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FDE49021-CA07-F9BC-04EA-FCFD7167E8E0}"/>
              </a:ext>
            </a:extLst>
          </p:cNvPr>
          <p:cNvSpPr txBox="1"/>
          <p:nvPr/>
        </p:nvSpPr>
        <p:spPr>
          <a:xfrm>
            <a:off x="510769" y="5815229"/>
            <a:ext cx="256232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1958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T-1 Tokamak</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C148B89A-85FD-92B5-B049-ACDDA32414F9}"/>
              </a:ext>
            </a:extLst>
          </p:cNvPr>
          <p:cNvSpPr txBox="1"/>
          <p:nvPr/>
        </p:nvSpPr>
        <p:spPr>
          <a:xfrm>
            <a:off x="6416468" y="5813611"/>
            <a:ext cx="21779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1983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Joint European Torus</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2DF7407-2125-FDAA-F4FD-471D057D99F5}"/>
              </a:ext>
            </a:extLst>
          </p:cNvPr>
          <p:cNvSpPr txBox="1"/>
          <p:nvPr/>
        </p:nvSpPr>
        <p:spPr>
          <a:xfrm>
            <a:off x="8980423" y="5868965"/>
            <a:ext cx="27449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1997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National Ignition Facility</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47EB674C-7982-94DC-A37C-03D1FDAD2E3A}"/>
              </a:ext>
            </a:extLst>
          </p:cNvPr>
          <p:cNvSpPr txBox="1"/>
          <p:nvPr/>
        </p:nvSpPr>
        <p:spPr>
          <a:xfrm>
            <a:off x="331276" y="310835"/>
            <a:ext cx="9244524" cy="232225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all" spc="0" normalizeH="0" baseline="0" noProof="0" dirty="0">
                <a:ln>
                  <a:noFill/>
                </a:ln>
                <a:solidFill>
                  <a:srgbClr val="F08323"/>
                </a:solidFill>
                <a:effectLst/>
                <a:uLnTx/>
                <a:uFillTx/>
                <a:latin typeface="Arial" panose="020B0604020202020204" pitchFamily="34" charset="0"/>
                <a:ea typeface="+mn-ea"/>
                <a:cs typeface="Arial" panose="020B0604020202020204" pitchFamily="34" charset="0"/>
              </a:rPr>
              <a:t>Fusion R&amp;D has a long history</a:t>
            </a:r>
            <a:endParaRPr kumimoji="0" lang="en-GB" sz="2400" b="0" i="0" u="none" strike="noStrike" kern="1200" cap="none" spc="0" normalizeH="0" baseline="0" noProof="0" dirty="0">
              <a:ln>
                <a:noFill/>
              </a:ln>
              <a:solidFill>
                <a:srgbClr val="F08323"/>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68596760-320A-09C6-67D5-63B655523B5E}"/>
              </a:ext>
            </a:extLst>
          </p:cNvPr>
          <p:cNvPicPr>
            <a:picLocks noChangeAspect="1"/>
          </p:cNvPicPr>
          <p:nvPr/>
        </p:nvPicPr>
        <p:blipFill>
          <a:blip r:embed="rId7"/>
          <a:stretch>
            <a:fillRect/>
          </a:stretch>
        </p:blipFill>
        <p:spPr>
          <a:xfrm>
            <a:off x="297082" y="1361577"/>
            <a:ext cx="2319118" cy="3049211"/>
          </a:xfrm>
          <a:prstGeom prst="rect">
            <a:avLst/>
          </a:prstGeom>
          <a:ln>
            <a:solidFill>
              <a:srgbClr val="F08323"/>
            </a:solidFill>
          </a:ln>
          <a:effectLst>
            <a:outerShdw blurRad="50800" dist="38100" dir="5400000" algn="t" rotWithShape="0">
              <a:prstClr val="black">
                <a:alpha val="40000"/>
              </a:prstClr>
            </a:outerShdw>
          </a:effectLst>
        </p:spPr>
      </p:pic>
      <p:pic>
        <p:nvPicPr>
          <p:cNvPr id="5" name="Picture 2" descr="The world's first tokamak device: the Russian T1. (Wikicommons.) | Download  Scientific Diagram">
            <a:extLst>
              <a:ext uri="{FF2B5EF4-FFF2-40B4-BE49-F238E27FC236}">
                <a16:creationId xmlns:a16="http://schemas.microsoft.com/office/drawing/2014/main" id="{2F5612CD-D57D-ABCE-8C88-13F0756401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911" y="3927654"/>
            <a:ext cx="2300708" cy="1680870"/>
          </a:xfrm>
          <a:prstGeom prst="rect">
            <a:avLst/>
          </a:prstGeom>
          <a:ln w="28575">
            <a:solidFill>
              <a:schemeClr val="bg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4E2102C-4BD0-BC50-B225-01C190024532}"/>
              </a:ext>
            </a:extLst>
          </p:cNvPr>
          <p:cNvSpPr txBox="1"/>
          <p:nvPr/>
        </p:nvSpPr>
        <p:spPr>
          <a:xfrm>
            <a:off x="3504122" y="5815229"/>
            <a:ext cx="256232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1972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Princeton Large Torus</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C985407E-BE41-07C1-D17C-F2E9E1BFEE58}"/>
              </a:ext>
            </a:extLst>
          </p:cNvPr>
          <p:cNvPicPr>
            <a:picLocks noChangeAspect="1"/>
          </p:cNvPicPr>
          <p:nvPr/>
        </p:nvPicPr>
        <p:blipFill>
          <a:blip r:embed="rId9"/>
          <a:srcRect b="23660"/>
          <a:stretch/>
        </p:blipFill>
        <p:spPr>
          <a:xfrm>
            <a:off x="6007772" y="1361577"/>
            <a:ext cx="2503416" cy="2886391"/>
          </a:xfrm>
          <a:prstGeom prst="rect">
            <a:avLst/>
          </a:prstGeom>
          <a:ln>
            <a:solidFill>
              <a:srgbClr val="F08323"/>
            </a:solidFill>
          </a:ln>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33D8495F-B928-7686-FECD-3D978AF1DB81}"/>
              </a:ext>
            </a:extLst>
          </p:cNvPr>
          <p:cNvPicPr>
            <a:picLocks noChangeAspect="1"/>
          </p:cNvPicPr>
          <p:nvPr/>
        </p:nvPicPr>
        <p:blipFill>
          <a:blip r:embed="rId10"/>
          <a:stretch>
            <a:fillRect/>
          </a:stretch>
        </p:blipFill>
        <p:spPr>
          <a:xfrm>
            <a:off x="6392108" y="3943012"/>
            <a:ext cx="2379673" cy="1680870"/>
          </a:xfrm>
          <a:prstGeom prst="rect">
            <a:avLst/>
          </a:prstGeom>
          <a:ln w="28575">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1911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8"/>
                                        </p:tgtEl>
                                        <p:attrNameLst>
                                          <p:attrName>stroke.color</p:attrName>
                                        </p:attrNameLst>
                                      </p:cBhvr>
                                      <p:to>
                                        <a:schemeClr val="accent2"/>
                                      </p:to>
                                    </p:animClr>
                                    <p:set>
                                      <p:cBhvr>
                                        <p:cTn id="7" dur="2000" fill="hold"/>
                                        <p:tgtEl>
                                          <p:spTgt spid="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A5F44-BE77-FC8B-EDD7-D409C28A23C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8E1820C-DC4D-CE06-9427-34C58B36C17C}"/>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1D86CCBE-0E0D-B6AF-0109-94BED895B828}"/>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45" name="Title 1">
            <a:extLst>
              <a:ext uri="{FF2B5EF4-FFF2-40B4-BE49-F238E27FC236}">
                <a16:creationId xmlns:a16="http://schemas.microsoft.com/office/drawing/2014/main" id="{3FE6E5AC-001C-7F09-A09D-7B975259068C}"/>
              </a:ext>
            </a:extLst>
          </p:cNvPr>
          <p:cNvSpPr txBox="1">
            <a:spLocks/>
          </p:cNvSpPr>
          <p:nvPr/>
        </p:nvSpPr>
        <p:spPr>
          <a:xfrm>
            <a:off x="267270" y="329596"/>
            <a:ext cx="11734230" cy="92568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GB" sz="2800" b="1" cap="all" dirty="0">
                <a:solidFill>
                  <a:srgbClr val="F08323"/>
                </a:solidFill>
                <a:latin typeface="Arial" panose="020B0604020202020204" pitchFamily="34" charset="0"/>
                <a:ea typeface="MS Mincho"/>
                <a:cs typeface="Arial" panose="020B0604020202020204" pitchFamily="34" charset="0"/>
              </a:rPr>
              <a:t>What are the Business Challenges of Fusion</a:t>
            </a:r>
            <a:endParaRPr kumimoji="0" lang="en-GB" sz="2800" b="1" i="0" u="none" strike="noStrike" kern="1200" cap="all"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22" name="Picture 21" descr="A close up of a logo&#10;&#10;Description automatically generated">
            <a:extLst>
              <a:ext uri="{FF2B5EF4-FFF2-40B4-BE49-F238E27FC236}">
                <a16:creationId xmlns:a16="http://schemas.microsoft.com/office/drawing/2014/main" id="{9DD30260-304D-1175-560C-634DCAE0F5D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2" name="TextBox 1">
            <a:extLst>
              <a:ext uri="{FF2B5EF4-FFF2-40B4-BE49-F238E27FC236}">
                <a16:creationId xmlns:a16="http://schemas.microsoft.com/office/drawing/2014/main" id="{5D1F309E-3EE5-ACDB-732F-547A85CD5C7B}"/>
              </a:ext>
            </a:extLst>
          </p:cNvPr>
          <p:cNvSpPr txBox="1"/>
          <p:nvPr/>
        </p:nvSpPr>
        <p:spPr>
          <a:xfrm>
            <a:off x="431800" y="1524648"/>
            <a:ext cx="11449319" cy="4812885"/>
          </a:xfrm>
          <a:prstGeom prst="rect">
            <a:avLst/>
          </a:prstGeom>
          <a:noFill/>
        </p:spPr>
        <p:txBody>
          <a:bodyPr wrap="square" lIns="0" tIns="0" rIns="0" bIns="0" rtlCol="0">
            <a:noAutofit/>
          </a:bodyPr>
          <a:lstStyle/>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kumimoji="0" lang="en-GB" sz="3600" b="0" i="0" u="none" strike="noStrike" kern="1200" cap="none" spc="0" normalizeH="0" baseline="0" noProof="0" dirty="0">
                <a:ln>
                  <a:noFill/>
                </a:ln>
                <a:effectLst/>
                <a:uLnTx/>
                <a:uFillTx/>
                <a:latin typeface="Arial" panose="020B0604020202020204" pitchFamily="34" charset="0"/>
                <a:ea typeface="MS Mincho"/>
                <a:cs typeface="Arial" panose="020B0604020202020204" pitchFamily="34" charset="0"/>
              </a:rPr>
              <a:t>Raising Capital</a:t>
            </a: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Developing and Retaining IP</a:t>
            </a: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lang="en-GB" sz="3600" dirty="0">
                <a:solidFill>
                  <a:prstClr val="black"/>
                </a:solidFill>
                <a:latin typeface="Arial" panose="020B0604020202020204" pitchFamily="34" charset="0"/>
                <a:ea typeface="MS Mincho"/>
                <a:cs typeface="Arial" panose="020B0604020202020204" pitchFamily="34" charset="0"/>
              </a:rPr>
              <a:t>Maintaining Culture through Growth</a:t>
            </a: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lang="en-GB" sz="3600" dirty="0">
                <a:solidFill>
                  <a:prstClr val="black"/>
                </a:solidFill>
                <a:latin typeface="Arial" panose="020B0604020202020204" pitchFamily="34" charset="0"/>
                <a:ea typeface="MS Mincho"/>
                <a:cs typeface="Arial" panose="020B0604020202020204" pitchFamily="34" charset="0"/>
              </a:rPr>
              <a:t>Developing Public Private Partnerships</a:t>
            </a: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lang="en-GB" sz="3600" dirty="0">
                <a:solidFill>
                  <a:prstClr val="black"/>
                </a:solidFill>
                <a:latin typeface="Arial" panose="020B0604020202020204" pitchFamily="34" charset="0"/>
                <a:ea typeface="MS Mincho"/>
                <a:cs typeface="Arial" panose="020B0604020202020204" pitchFamily="34" charset="0"/>
              </a:rPr>
              <a:t>Commercialization metrics</a:t>
            </a:r>
            <a:endPar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Tree>
    <p:extLst>
      <p:ext uri="{BB962C8B-B14F-4D97-AF65-F5344CB8AC3E}">
        <p14:creationId xmlns:p14="http://schemas.microsoft.com/office/powerpoint/2010/main" val="32687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aising Capital PowerPoint and Google Slides Template - PPT Slides">
            <a:extLst>
              <a:ext uri="{FF2B5EF4-FFF2-40B4-BE49-F238E27FC236}">
                <a16:creationId xmlns:a16="http://schemas.microsoft.com/office/drawing/2014/main" id="{CC90A2DE-130C-B770-56A9-0709238DC1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6417" y="240983"/>
            <a:ext cx="8822689" cy="6617017"/>
          </a:xfrm>
          <a:prstGeom prst="rect">
            <a:avLst/>
          </a:prstGeom>
          <a:solidFill>
            <a:srgbClr val="FFFFFF"/>
          </a:solidFill>
        </p:spPr>
      </p:pic>
    </p:spTree>
    <p:extLst>
      <p:ext uri="{BB962C8B-B14F-4D97-AF65-F5344CB8AC3E}">
        <p14:creationId xmlns:p14="http://schemas.microsoft.com/office/powerpoint/2010/main" val="3443521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91">
            <a:extLst>
              <a:ext uri="{FF2B5EF4-FFF2-40B4-BE49-F238E27FC236}">
                <a16:creationId xmlns:a16="http://schemas.microsoft.com/office/drawing/2014/main" id="{CBC58131-D9EA-8590-6D5F-7432C654F2BD}"/>
              </a:ext>
            </a:extLst>
          </p:cNvPr>
          <p:cNvSpPr txBox="1">
            <a:spLocks/>
          </p:cNvSpPr>
          <p:nvPr/>
        </p:nvSpPr>
        <p:spPr>
          <a:xfrm>
            <a:off x="540000" y="205785"/>
            <a:ext cx="11112000" cy="324000"/>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GB" sz="3600" dirty="0">
                <a:solidFill>
                  <a:srgbClr val="F08323"/>
                </a:solidFill>
                <a:latin typeface="Gotham Rounded"/>
              </a:rPr>
              <a:t>Developing and Retaining IP</a:t>
            </a:r>
            <a:endParaRPr kumimoji="0" lang="en-GB" sz="3600" b="0" i="0" u="none" strike="noStrike" kern="1200" cap="none" spc="0" normalizeH="0" baseline="0" noProof="0" dirty="0">
              <a:ln>
                <a:noFill/>
              </a:ln>
              <a:solidFill>
                <a:srgbClr val="E74B1C"/>
              </a:solidFill>
              <a:effectLst/>
              <a:uLnTx/>
              <a:uFillTx/>
              <a:latin typeface="Gotham Rounded"/>
              <a:ea typeface="+mj-ea"/>
              <a:cs typeface="+mj-cs"/>
            </a:endParaRPr>
          </a:p>
        </p:txBody>
      </p:sp>
      <p:pic>
        <p:nvPicPr>
          <p:cNvPr id="58" name="Picture 57" descr="A close up of a logo&#10;&#10;Description automatically generated">
            <a:extLst>
              <a:ext uri="{FF2B5EF4-FFF2-40B4-BE49-F238E27FC236}">
                <a16:creationId xmlns:a16="http://schemas.microsoft.com/office/drawing/2014/main" id="{026BA0F2-1123-29DB-1343-A26CC0C53E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39396" y="6198128"/>
            <a:ext cx="1441723" cy="349037"/>
          </a:xfrm>
          <a:prstGeom prst="rect">
            <a:avLst/>
          </a:prstGeom>
        </p:spPr>
      </p:pic>
      <p:sp>
        <p:nvSpPr>
          <p:cNvPr id="59" name="Rectangle 58">
            <a:extLst>
              <a:ext uri="{FF2B5EF4-FFF2-40B4-BE49-F238E27FC236}">
                <a16:creationId xmlns:a16="http://schemas.microsoft.com/office/drawing/2014/main" id="{106A17FA-6D42-05AD-5137-0E352FF86DF5}"/>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60" name="TextBox 59">
            <a:extLst>
              <a:ext uri="{FF2B5EF4-FFF2-40B4-BE49-F238E27FC236}">
                <a16:creationId xmlns:a16="http://schemas.microsoft.com/office/drawing/2014/main" id="{1792BABA-BFF2-0BC1-9E8B-CBBE29BB3315}"/>
              </a:ext>
            </a:extLst>
          </p:cNvPr>
          <p:cNvSpPr txBox="1"/>
          <p:nvPr/>
        </p:nvSpPr>
        <p:spPr>
          <a:xfrm>
            <a:off x="648584" y="709810"/>
            <a:ext cx="8042025" cy="72232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B5D6B"/>
                </a:solidFill>
                <a:effectLst/>
                <a:uLnTx/>
                <a:uFillTx/>
                <a:latin typeface="Gotham Rounded"/>
                <a:ea typeface="+mn-ea"/>
                <a:cs typeface="+mn-cs"/>
              </a:rPr>
              <a:t>Our transformative HTS and fusion technologies are protected by around 400 live patents and 77 families of patent applications, 37 of them related to our HTS magnet technology.</a:t>
            </a:r>
          </a:p>
        </p:txBody>
      </p:sp>
      <p:sp>
        <p:nvSpPr>
          <p:cNvPr id="64" name="Rectangle 63">
            <a:extLst>
              <a:ext uri="{FF2B5EF4-FFF2-40B4-BE49-F238E27FC236}">
                <a16:creationId xmlns:a16="http://schemas.microsoft.com/office/drawing/2014/main" id="{C1F10F30-74AB-AE54-E470-B81E537C7E20}"/>
              </a:ext>
            </a:extLst>
          </p:cNvPr>
          <p:cNvSpPr>
            <a:spLocks/>
          </p:cNvSpPr>
          <p:nvPr/>
        </p:nvSpPr>
        <p:spPr>
          <a:xfrm>
            <a:off x="1386618" y="1378804"/>
            <a:ext cx="3949426" cy="631507"/>
          </a:xfrm>
          <a:prstGeom prst="rect">
            <a:avLst/>
          </a:prstGeom>
          <a:solidFill>
            <a:schemeClr val="bg2"/>
          </a:solidFill>
          <a:ln w="25400" cap="flat" cmpd="sng" algn="ctr">
            <a:noFill/>
            <a:prstDash val="solid"/>
          </a:ln>
          <a:effectLst/>
        </p:spPr>
        <p:txBody>
          <a:bodyPr lIns="108000" tIns="36000" rIns="108000" bIns="36000" rtlCol="0" anchor="ctr"/>
          <a:lstStyle/>
          <a:p>
            <a:pPr marL="0" marR="0" lvl="0" indent="0" algn="l" defTabSz="914400" rtl="0" eaLnBrk="1" fontAlgn="auto" latinLnBrk="0" hangingPunct="1">
              <a:lnSpc>
                <a:spcPct val="85000"/>
              </a:lnSpc>
              <a:spcBef>
                <a:spcPct val="0"/>
              </a:spcBef>
              <a:spcAft>
                <a:spcPts val="0"/>
              </a:spcAft>
              <a:buClr>
                <a:srgbClr val="F08323"/>
              </a:buClr>
              <a:buSzTx/>
              <a:buFontTx/>
              <a:buNone/>
              <a:tabLst/>
              <a:defRPr/>
            </a:pPr>
            <a:r>
              <a:rPr kumimoji="0" lang="en-US" sz="1200" b="0" i="0" u="none" strike="noStrike" kern="0" cap="none" spc="0" normalizeH="0" baseline="0" noProof="0">
                <a:ln>
                  <a:noFill/>
                </a:ln>
                <a:solidFill>
                  <a:srgbClr val="F08323"/>
                </a:solidFill>
                <a:effectLst/>
                <a:uLnTx/>
                <a:uFillTx/>
                <a:latin typeface="Gotham Rounded Medium"/>
                <a:ea typeface="+mn-ea"/>
                <a:cs typeface="+mn-cs"/>
              </a:rPr>
              <a:t>2024</a:t>
            </a:r>
            <a:endParaRPr kumimoji="0" lang="en-US" sz="1200" b="0" i="0" u="none" strike="noStrike" kern="0" cap="none" spc="0" normalizeH="0" baseline="0" noProof="0">
              <a:ln>
                <a:noFill/>
              </a:ln>
              <a:solidFill>
                <a:srgbClr val="F08323"/>
              </a:solidFill>
              <a:effectLst/>
              <a:uLnTx/>
              <a:uFillTx/>
              <a:latin typeface="Gotham Rounded Medium" panose="02000000000000000000" pitchFamily="2" charset="0"/>
              <a:ea typeface="+mn-ea"/>
              <a:cs typeface="+mn-cs"/>
            </a:endParaRPr>
          </a:p>
          <a:p>
            <a:pPr marL="0" marR="0" lvl="0" indent="0" algn="l" defTabSz="914400" rtl="0" eaLnBrk="1" fontAlgn="auto" latinLnBrk="0" hangingPunct="1">
              <a:lnSpc>
                <a:spcPct val="100000"/>
              </a:lnSpc>
              <a:spcBef>
                <a:spcPct val="0"/>
              </a:spcBef>
              <a:spcAft>
                <a:spcPts val="0"/>
              </a:spcAft>
              <a:buClr>
                <a:srgbClr val="F08323"/>
              </a:buClr>
              <a:buSzTx/>
              <a:buFontTx/>
              <a:buNone/>
              <a:tabLst/>
              <a:defRPr/>
            </a:pPr>
            <a:r>
              <a:rPr kumimoji="0" lang="en-US" sz="1200" b="0" i="0" u="none" strike="noStrike" kern="0" cap="none" spc="0" normalizeH="0" baseline="0" noProof="0">
                <a:ln>
                  <a:noFill/>
                </a:ln>
                <a:solidFill>
                  <a:prstClr val="white"/>
                </a:solidFill>
                <a:effectLst/>
                <a:uLnTx/>
                <a:uFillTx/>
                <a:latin typeface="Gotham Rounded"/>
                <a:ea typeface="+mn-ea"/>
                <a:cs typeface="+mn-cs"/>
              </a:rPr>
              <a:t>Designed and built world-first high field HTS magnet system in tokamak configuration</a:t>
            </a:r>
          </a:p>
        </p:txBody>
      </p:sp>
      <p:sp>
        <p:nvSpPr>
          <p:cNvPr id="66" name="Rectangle 65">
            <a:extLst>
              <a:ext uri="{FF2B5EF4-FFF2-40B4-BE49-F238E27FC236}">
                <a16:creationId xmlns:a16="http://schemas.microsoft.com/office/drawing/2014/main" id="{93F7F7A8-0999-CE45-3747-F387FB6D55B7}"/>
              </a:ext>
            </a:extLst>
          </p:cNvPr>
          <p:cNvSpPr>
            <a:spLocks/>
          </p:cNvSpPr>
          <p:nvPr/>
        </p:nvSpPr>
        <p:spPr>
          <a:xfrm>
            <a:off x="1367377" y="2145254"/>
            <a:ext cx="3968667" cy="631383"/>
          </a:xfrm>
          <a:prstGeom prst="rect">
            <a:avLst/>
          </a:prstGeom>
          <a:solidFill>
            <a:schemeClr val="bg2"/>
          </a:solidFill>
          <a:ln w="25400" cap="flat" cmpd="sng" algn="ctr">
            <a:noFill/>
            <a:prstDash val="solid"/>
          </a:ln>
          <a:effectLst/>
        </p:spPr>
        <p:txBody>
          <a:bodyPr lIns="108000" tIns="36000" rIns="108000" bIns="36000" rtlCol="0" anchor="ctr"/>
          <a:lstStyle/>
          <a:p>
            <a:pPr marL="0" marR="0" lvl="0" indent="0" algn="l" defTabSz="914400" rtl="0" eaLnBrk="1" fontAlgn="auto" latinLnBrk="0" hangingPunct="1">
              <a:lnSpc>
                <a:spcPct val="85000"/>
              </a:lnSpc>
              <a:spcBef>
                <a:spcPct val="0"/>
              </a:spcBef>
              <a:spcAft>
                <a:spcPts val="0"/>
              </a:spcAft>
              <a:buClr>
                <a:srgbClr val="F08323"/>
              </a:buClr>
              <a:buSzTx/>
              <a:buFontTx/>
              <a:buNone/>
              <a:tabLst/>
              <a:defRPr/>
            </a:pPr>
            <a:r>
              <a:rPr kumimoji="0" lang="en-US" sz="1200" b="0" i="0" u="none" strike="noStrike" kern="0" cap="none" spc="0" normalizeH="0" baseline="0" noProof="0">
                <a:ln>
                  <a:noFill/>
                </a:ln>
                <a:solidFill>
                  <a:srgbClr val="F08323"/>
                </a:solidFill>
                <a:effectLst/>
                <a:uLnTx/>
                <a:uFillTx/>
                <a:latin typeface="Gotham Rounded Medium"/>
                <a:ea typeface="+mn-ea"/>
                <a:cs typeface="+mn-cs"/>
              </a:rPr>
              <a:t>2022</a:t>
            </a:r>
            <a:endParaRPr kumimoji="0" lang="en-US" sz="1200" b="0" i="0" u="none" strike="noStrike" kern="0" cap="none" spc="0" normalizeH="0" baseline="0" noProof="0">
              <a:ln>
                <a:noFill/>
              </a:ln>
              <a:solidFill>
                <a:srgbClr val="F08323"/>
              </a:solidFill>
              <a:effectLst/>
              <a:uLnTx/>
              <a:uFillTx/>
              <a:latin typeface="Gotham Rounded Medium" panose="02000000000000000000" pitchFamily="2" charset="0"/>
              <a:ea typeface="+mn-ea"/>
              <a:cs typeface="+mn-cs"/>
            </a:endParaRPr>
          </a:p>
          <a:p>
            <a:pPr marL="0" marR="0" lvl="0" indent="0" algn="l" defTabSz="914400" rtl="0" eaLnBrk="1" fontAlgn="auto" latinLnBrk="0" hangingPunct="1">
              <a:lnSpc>
                <a:spcPct val="100000"/>
              </a:lnSpc>
              <a:spcBef>
                <a:spcPct val="0"/>
              </a:spcBef>
              <a:spcAft>
                <a:spcPts val="0"/>
              </a:spcAft>
              <a:buClr>
                <a:srgbClr val="F08323"/>
              </a:buClr>
              <a:buSzTx/>
              <a:buFontTx/>
              <a:buNone/>
              <a:tabLst/>
              <a:defRPr/>
            </a:pPr>
            <a:r>
              <a:rPr kumimoji="0" lang="en-US" sz="1200" b="0" i="0" u="none" strike="noStrike" kern="1200" cap="none" spc="0" normalizeH="0" baseline="0" noProof="0">
                <a:ln>
                  <a:noFill/>
                </a:ln>
                <a:solidFill>
                  <a:prstClr val="white"/>
                </a:solidFill>
                <a:effectLst/>
                <a:uLnTx/>
                <a:uFillTx/>
                <a:latin typeface="Gotham Rounded"/>
                <a:ea typeface="+mn-ea"/>
                <a:cs typeface="+mn-cs"/>
              </a:rPr>
              <a:t>World record 100M</a:t>
            </a:r>
            <a:r>
              <a:rPr kumimoji="0" lang="en-US" sz="1200" b="0" i="0" u="none" strike="noStrike" kern="1200" cap="none" spc="0" normalizeH="0" baseline="0" noProof="0">
                <a:ln>
                  <a:noFill/>
                </a:ln>
                <a:solidFill>
                  <a:prstClr val="white"/>
                </a:solidFill>
                <a:effectLst/>
                <a:uLnTx/>
                <a:uFillTx/>
                <a:latin typeface="Gotham Rounded"/>
                <a:ea typeface="+mn-ea"/>
                <a:cs typeface="+mn-cs"/>
                <a:sym typeface="Symbol" panose="05050102010706020507" pitchFamily="18" charset="2"/>
              </a:rPr>
              <a:t></a:t>
            </a:r>
            <a:r>
              <a:rPr kumimoji="0" lang="en-US" sz="1200" b="0" i="0" u="none" strike="noStrike" kern="1200" cap="none" spc="0" normalizeH="0" baseline="0" noProof="0">
                <a:ln>
                  <a:noFill/>
                </a:ln>
                <a:solidFill>
                  <a:prstClr val="white"/>
                </a:solidFill>
                <a:effectLst/>
                <a:uLnTx/>
                <a:uFillTx/>
                <a:latin typeface="Gotham Rounded"/>
                <a:ea typeface="+mn-ea"/>
                <a:cs typeface="+mn-cs"/>
              </a:rPr>
              <a:t>C plasma ion temperature and highest triple product in a spherical tokamak</a:t>
            </a:r>
            <a:endParaRPr kumimoji="0" lang="en-US" sz="1200" b="0" i="0" u="none" strike="noStrike" kern="0" cap="none" spc="0" normalizeH="0" baseline="0" noProof="0">
              <a:ln>
                <a:noFill/>
              </a:ln>
              <a:solidFill>
                <a:prstClr val="white"/>
              </a:solidFill>
              <a:effectLst/>
              <a:uLnTx/>
              <a:uFillTx/>
              <a:latin typeface="Gotham Rounded"/>
              <a:ea typeface="+mn-ea"/>
              <a:cs typeface="+mn-cs"/>
            </a:endParaRPr>
          </a:p>
        </p:txBody>
      </p:sp>
      <p:sp>
        <p:nvSpPr>
          <p:cNvPr id="69" name="Rectangle 68">
            <a:extLst>
              <a:ext uri="{FF2B5EF4-FFF2-40B4-BE49-F238E27FC236}">
                <a16:creationId xmlns:a16="http://schemas.microsoft.com/office/drawing/2014/main" id="{082B2D5E-7A7C-38ED-E430-AE11C1C747E0}"/>
              </a:ext>
            </a:extLst>
          </p:cNvPr>
          <p:cNvSpPr>
            <a:spLocks/>
          </p:cNvSpPr>
          <p:nvPr/>
        </p:nvSpPr>
        <p:spPr>
          <a:xfrm>
            <a:off x="1390405" y="3768777"/>
            <a:ext cx="3952720" cy="650695"/>
          </a:xfrm>
          <a:prstGeom prst="rect">
            <a:avLst/>
          </a:prstGeom>
          <a:solidFill>
            <a:schemeClr val="bg2"/>
          </a:solidFill>
          <a:ln w="25400" cap="flat" cmpd="sng" algn="ctr">
            <a:noFill/>
            <a:prstDash val="solid"/>
          </a:ln>
          <a:effectLst/>
        </p:spPr>
        <p:txBody>
          <a:bodyPr lIns="108000" tIns="36000" rIns="108000" bIns="36000" rtlCol="0" anchor="ctr"/>
          <a:lstStyle/>
          <a:p>
            <a:pPr marL="0" marR="0" lvl="0" indent="0" algn="l" defTabSz="914400" rtl="0" eaLnBrk="1" fontAlgn="auto" latinLnBrk="0" hangingPunct="1">
              <a:lnSpc>
                <a:spcPct val="85000"/>
              </a:lnSpc>
              <a:spcBef>
                <a:spcPct val="0"/>
              </a:spcBef>
              <a:spcAft>
                <a:spcPts val="0"/>
              </a:spcAft>
              <a:buClr>
                <a:srgbClr val="F08323"/>
              </a:buClr>
              <a:buSzTx/>
              <a:buFontTx/>
              <a:buNone/>
              <a:tabLst/>
              <a:defRPr/>
            </a:pPr>
            <a:r>
              <a:rPr kumimoji="0" lang="en-US" sz="1200" b="0" i="0" u="none" strike="noStrike" kern="0" cap="none" spc="0" normalizeH="0" baseline="0" noProof="0">
                <a:ln>
                  <a:noFill/>
                </a:ln>
                <a:solidFill>
                  <a:srgbClr val="F08323"/>
                </a:solidFill>
                <a:effectLst/>
                <a:uLnTx/>
                <a:uFillTx/>
                <a:latin typeface="Gotham Rounded Medium" panose="02000000000000000000" pitchFamily="2" charset="0"/>
                <a:ea typeface="+mn-ea"/>
                <a:cs typeface="+mn-cs"/>
              </a:rPr>
              <a:t>2019</a:t>
            </a:r>
          </a:p>
          <a:p>
            <a:pPr marL="0" marR="0" lvl="0" indent="0" algn="l" defTabSz="914400" rtl="0" eaLnBrk="1" fontAlgn="auto" latinLnBrk="0" hangingPunct="1">
              <a:lnSpc>
                <a:spcPct val="100000"/>
              </a:lnSpc>
              <a:spcBef>
                <a:spcPct val="0"/>
              </a:spcBef>
              <a:spcAft>
                <a:spcPts val="0"/>
              </a:spcAft>
              <a:buClr>
                <a:srgbClr val="F08323"/>
              </a:buClr>
              <a:buSzTx/>
              <a:buFontTx/>
              <a:buNone/>
              <a:tabLst/>
              <a:defRPr/>
            </a:pPr>
            <a:r>
              <a:rPr kumimoji="0" lang="en-US" sz="1200" b="0" i="0" u="none" strike="noStrike" kern="0" cap="none" spc="0" normalizeH="0" baseline="0" noProof="0">
                <a:ln>
                  <a:noFill/>
                </a:ln>
                <a:solidFill>
                  <a:prstClr val="white"/>
                </a:solidFill>
                <a:effectLst/>
                <a:uLnTx/>
                <a:uFillTx/>
                <a:latin typeface="Gotham Rounded"/>
                <a:ea typeface="+mn-ea"/>
                <a:cs typeface="+mn-cs"/>
              </a:rPr>
              <a:t>World-record 24 Tesla field at 20 K with patented HTS magnet technology.</a:t>
            </a:r>
          </a:p>
        </p:txBody>
      </p:sp>
      <p:sp>
        <p:nvSpPr>
          <p:cNvPr id="72" name="Rectangle 71">
            <a:extLst>
              <a:ext uri="{FF2B5EF4-FFF2-40B4-BE49-F238E27FC236}">
                <a16:creationId xmlns:a16="http://schemas.microsoft.com/office/drawing/2014/main" id="{A555B98B-A12E-D03A-6C74-FC6171606292}"/>
              </a:ext>
            </a:extLst>
          </p:cNvPr>
          <p:cNvSpPr>
            <a:spLocks/>
          </p:cNvSpPr>
          <p:nvPr/>
        </p:nvSpPr>
        <p:spPr>
          <a:xfrm>
            <a:off x="1386618" y="4618224"/>
            <a:ext cx="3957945" cy="655685"/>
          </a:xfrm>
          <a:prstGeom prst="rect">
            <a:avLst/>
          </a:prstGeom>
          <a:solidFill>
            <a:schemeClr val="bg2"/>
          </a:solidFill>
          <a:ln w="25400" cap="flat" cmpd="sng" algn="ctr">
            <a:noFill/>
            <a:prstDash val="solid"/>
          </a:ln>
          <a:effectLst/>
        </p:spPr>
        <p:txBody>
          <a:bodyPr lIns="108000" tIns="36000" rIns="108000" bIns="36000" rtlCol="0" anchor="ctr"/>
          <a:lstStyle/>
          <a:p>
            <a:pPr marL="0" marR="0" lvl="0" indent="0" algn="l" defTabSz="914400" rtl="0" eaLnBrk="1" fontAlgn="auto" latinLnBrk="0" hangingPunct="1">
              <a:lnSpc>
                <a:spcPct val="85000"/>
              </a:lnSpc>
              <a:spcBef>
                <a:spcPct val="0"/>
              </a:spcBef>
              <a:spcAft>
                <a:spcPts val="0"/>
              </a:spcAft>
              <a:buClr>
                <a:srgbClr val="F08323"/>
              </a:buClr>
              <a:buSzTx/>
              <a:buFontTx/>
              <a:buNone/>
              <a:tabLst/>
              <a:defRPr/>
            </a:pPr>
            <a:r>
              <a:rPr kumimoji="0" lang="en-US" sz="1200" b="0" i="0" u="none" strike="noStrike" kern="0" cap="none" spc="0" normalizeH="0" baseline="0" noProof="0">
                <a:ln>
                  <a:noFill/>
                </a:ln>
                <a:solidFill>
                  <a:srgbClr val="F08323"/>
                </a:solidFill>
                <a:effectLst/>
                <a:uLnTx/>
                <a:uFillTx/>
                <a:latin typeface="Gotham Rounded Medium" panose="02000000000000000000" pitchFamily="2" charset="0"/>
                <a:ea typeface="+mn-ea"/>
                <a:cs typeface="+mn-cs"/>
              </a:rPr>
              <a:t>2017</a:t>
            </a:r>
          </a:p>
          <a:p>
            <a:pPr marL="0" marR="0" lvl="0" indent="0" algn="l" defTabSz="914400" rtl="0" eaLnBrk="1" fontAlgn="auto" latinLnBrk="0" hangingPunct="1">
              <a:lnSpc>
                <a:spcPct val="100000"/>
              </a:lnSpc>
              <a:spcBef>
                <a:spcPct val="0"/>
              </a:spcBef>
              <a:spcAft>
                <a:spcPts val="0"/>
              </a:spcAft>
              <a:buClr>
                <a:srgbClr val="F08323"/>
              </a:buClr>
              <a:buSzTx/>
              <a:buFontTx/>
              <a:buNone/>
              <a:tabLst/>
              <a:defRPr/>
            </a:pPr>
            <a:r>
              <a:rPr kumimoji="0" lang="en-US" sz="1200" b="0" i="0" u="none" strike="noStrike" kern="1200" cap="none" spc="0" normalizeH="0" baseline="0" noProof="0">
                <a:ln>
                  <a:noFill/>
                </a:ln>
                <a:solidFill>
                  <a:prstClr val="white"/>
                </a:solidFill>
                <a:effectLst/>
                <a:uLnTx/>
                <a:uFillTx/>
                <a:latin typeface="Gotham Rounded"/>
                <a:ea typeface="+mn-ea"/>
                <a:cs typeface="+mn-cs"/>
              </a:rPr>
              <a:t>Designed, built and operating world’s highest magnetic field spherical tokamak (ST40)</a:t>
            </a:r>
          </a:p>
        </p:txBody>
      </p:sp>
      <p:pic>
        <p:nvPicPr>
          <p:cNvPr id="75" name="Picture 74">
            <a:extLst>
              <a:ext uri="{FF2B5EF4-FFF2-40B4-BE49-F238E27FC236}">
                <a16:creationId xmlns:a16="http://schemas.microsoft.com/office/drawing/2014/main" id="{9A003D09-3037-1382-AF0A-D95E01ECFBFF}"/>
              </a:ext>
            </a:extLst>
          </p:cNvPr>
          <p:cNvPicPr>
            <a:picLocks noChangeAspect="1"/>
          </p:cNvPicPr>
          <p:nvPr/>
        </p:nvPicPr>
        <p:blipFill>
          <a:blip r:embed="rId3">
            <a:extLst>
              <a:ext uri="{28A0092B-C50C-407E-A947-70E740481C1C}">
                <a14:useLocalDpi xmlns:a14="http://schemas.microsoft.com/office/drawing/2010/main" val="0"/>
              </a:ext>
            </a:extLst>
          </a:blip>
          <a:srcRect l="12836" r="12836"/>
          <a:stretch/>
        </p:blipFill>
        <p:spPr>
          <a:xfrm>
            <a:off x="697257" y="3772144"/>
            <a:ext cx="693147" cy="693147"/>
          </a:xfrm>
          <a:prstGeom prst="rect">
            <a:avLst/>
          </a:prstGeom>
        </p:spPr>
      </p:pic>
      <p:pic>
        <p:nvPicPr>
          <p:cNvPr id="76" name="Picture 75" descr="A picture containing dirty&#10;&#10;Description automatically generated">
            <a:extLst>
              <a:ext uri="{FF2B5EF4-FFF2-40B4-BE49-F238E27FC236}">
                <a16:creationId xmlns:a16="http://schemas.microsoft.com/office/drawing/2014/main" id="{34609846-3E1F-CF02-F5A4-E469467E25C6}"/>
              </a:ext>
            </a:extLst>
          </p:cNvPr>
          <p:cNvPicPr>
            <a:picLocks noChangeAspect="1"/>
          </p:cNvPicPr>
          <p:nvPr/>
        </p:nvPicPr>
        <p:blipFill rotWithShape="1">
          <a:blip r:embed="rId4"/>
          <a:srcRect t="10645" b="22767"/>
          <a:stretch/>
        </p:blipFill>
        <p:spPr>
          <a:xfrm>
            <a:off x="693920" y="4621957"/>
            <a:ext cx="692698" cy="695720"/>
          </a:xfrm>
          <a:prstGeom prst="rect">
            <a:avLst/>
          </a:prstGeom>
        </p:spPr>
      </p:pic>
      <p:pic>
        <p:nvPicPr>
          <p:cNvPr id="77" name="Picture 76" descr="A picture containing dark, projector, camera lens&#10;&#10;Description automatically generated">
            <a:extLst>
              <a:ext uri="{FF2B5EF4-FFF2-40B4-BE49-F238E27FC236}">
                <a16:creationId xmlns:a16="http://schemas.microsoft.com/office/drawing/2014/main" id="{89CF235F-8B0E-DED8-89DF-7F2997BC2A28}"/>
              </a:ext>
            </a:extLst>
          </p:cNvPr>
          <p:cNvPicPr>
            <a:picLocks noChangeAspect="1"/>
          </p:cNvPicPr>
          <p:nvPr/>
        </p:nvPicPr>
        <p:blipFill rotWithShape="1">
          <a:blip r:embed="rId5"/>
          <a:srcRect l="9971" t="15271" r="9836" b="8004"/>
          <a:stretch/>
        </p:blipFill>
        <p:spPr>
          <a:xfrm>
            <a:off x="693920" y="2144572"/>
            <a:ext cx="702074" cy="679149"/>
          </a:xfrm>
          <a:prstGeom prst="rect">
            <a:avLst/>
          </a:prstGeom>
        </p:spPr>
      </p:pic>
      <p:sp>
        <p:nvSpPr>
          <p:cNvPr id="79" name="Rectangle 78">
            <a:extLst>
              <a:ext uri="{FF2B5EF4-FFF2-40B4-BE49-F238E27FC236}">
                <a16:creationId xmlns:a16="http://schemas.microsoft.com/office/drawing/2014/main" id="{79994962-F950-A12E-9D99-4B9076A4357B}"/>
              </a:ext>
            </a:extLst>
          </p:cNvPr>
          <p:cNvSpPr>
            <a:spLocks/>
          </p:cNvSpPr>
          <p:nvPr/>
        </p:nvSpPr>
        <p:spPr>
          <a:xfrm>
            <a:off x="1386619" y="5478514"/>
            <a:ext cx="3956400" cy="650590"/>
          </a:xfrm>
          <a:prstGeom prst="rect">
            <a:avLst/>
          </a:prstGeom>
          <a:solidFill>
            <a:schemeClr val="bg2"/>
          </a:solidFill>
          <a:ln w="25400" cap="flat" cmpd="sng" algn="ctr">
            <a:noFill/>
            <a:prstDash val="solid"/>
          </a:ln>
          <a:effectLst/>
        </p:spPr>
        <p:txBody>
          <a:bodyPr lIns="108000" tIns="36000" rIns="108000" bIns="36000" rtlCol="0" anchor="ctr"/>
          <a:lstStyle/>
          <a:p>
            <a:pPr marL="0" marR="0" lvl="0" indent="0" algn="l" defTabSz="914400" rtl="0" eaLnBrk="1" fontAlgn="auto" latinLnBrk="0" hangingPunct="1">
              <a:lnSpc>
                <a:spcPct val="85000"/>
              </a:lnSpc>
              <a:spcBef>
                <a:spcPct val="0"/>
              </a:spcBef>
              <a:spcAft>
                <a:spcPts val="0"/>
              </a:spcAft>
              <a:buClr>
                <a:srgbClr val="F08323"/>
              </a:buClr>
              <a:buSzTx/>
              <a:buFontTx/>
              <a:buNone/>
              <a:tabLst/>
              <a:defRPr/>
            </a:pPr>
            <a:r>
              <a:rPr kumimoji="0" lang="en-US" sz="1200" b="0" i="0" u="none" strike="noStrike" kern="0" cap="none" spc="0" normalizeH="0" baseline="0" noProof="0">
                <a:ln>
                  <a:noFill/>
                </a:ln>
                <a:solidFill>
                  <a:srgbClr val="F08323"/>
                </a:solidFill>
                <a:effectLst/>
                <a:uLnTx/>
                <a:uFillTx/>
                <a:latin typeface="Gotham Rounded Medium" panose="02000000000000000000" pitchFamily="2" charset="0"/>
                <a:ea typeface="+mn-ea"/>
                <a:cs typeface="+mn-cs"/>
              </a:rPr>
              <a:t>2015</a:t>
            </a:r>
          </a:p>
          <a:p>
            <a:pPr marL="0" marR="0" lvl="0" indent="0" algn="l" defTabSz="914400" rtl="0" eaLnBrk="1" fontAlgn="auto" latinLnBrk="0" hangingPunct="1">
              <a:lnSpc>
                <a:spcPct val="100000"/>
              </a:lnSpc>
              <a:spcBef>
                <a:spcPct val="0"/>
              </a:spcBef>
              <a:spcAft>
                <a:spcPts val="0"/>
              </a:spcAft>
              <a:buClr>
                <a:srgbClr val="F08323"/>
              </a:buClr>
              <a:buSzTx/>
              <a:buFontTx/>
              <a:buNone/>
              <a:tabLst/>
              <a:defRPr/>
            </a:pPr>
            <a:r>
              <a:rPr kumimoji="0" lang="en-US" sz="1200" b="0" i="0" u="none" strike="noStrike" kern="0" cap="none" spc="0" normalizeH="0" baseline="0" noProof="0">
                <a:ln>
                  <a:noFill/>
                </a:ln>
                <a:solidFill>
                  <a:prstClr val="white"/>
                </a:solidFill>
                <a:effectLst/>
                <a:uLnTx/>
                <a:uFillTx/>
                <a:latin typeface="Gotham Rounded"/>
                <a:ea typeface="+mn-ea"/>
                <a:cs typeface="+mn-cs"/>
              </a:rPr>
              <a:t>First HTS tokamak sustained pulse for &gt;24 hours with ST25 HTS</a:t>
            </a:r>
          </a:p>
        </p:txBody>
      </p:sp>
      <p:sp>
        <p:nvSpPr>
          <p:cNvPr id="80" name="Rectangle 79">
            <a:extLst>
              <a:ext uri="{FF2B5EF4-FFF2-40B4-BE49-F238E27FC236}">
                <a16:creationId xmlns:a16="http://schemas.microsoft.com/office/drawing/2014/main" id="{C826B753-FA4E-A293-BE46-288A124C7946}"/>
              </a:ext>
            </a:extLst>
          </p:cNvPr>
          <p:cNvSpPr/>
          <p:nvPr/>
        </p:nvSpPr>
        <p:spPr>
          <a:xfrm>
            <a:off x="1379643" y="6119596"/>
            <a:ext cx="3963375" cy="49313"/>
          </a:xfrm>
          <a:prstGeom prst="rect">
            <a:avLst/>
          </a:prstGeom>
          <a:gradFill>
            <a:gsLst>
              <a:gs pos="10000">
                <a:schemeClr val="accent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Gotham Rounded"/>
              <a:ea typeface="+mn-ea"/>
              <a:cs typeface="+mn-cs"/>
            </a:endParaRPr>
          </a:p>
        </p:txBody>
      </p:sp>
      <p:pic>
        <p:nvPicPr>
          <p:cNvPr id="81" name="Picture 80">
            <a:extLst>
              <a:ext uri="{FF2B5EF4-FFF2-40B4-BE49-F238E27FC236}">
                <a16:creationId xmlns:a16="http://schemas.microsoft.com/office/drawing/2014/main" id="{324F9CAD-3425-2687-5BBF-E2D6C6EC3E76}"/>
              </a:ext>
            </a:extLst>
          </p:cNvPr>
          <p:cNvPicPr>
            <a:picLocks noChangeAspect="1"/>
          </p:cNvPicPr>
          <p:nvPr/>
        </p:nvPicPr>
        <p:blipFill>
          <a:blip r:embed="rId6">
            <a:extLst>
              <a:ext uri="{28A0092B-C50C-407E-A947-70E740481C1C}">
                <a14:useLocalDpi xmlns:a14="http://schemas.microsoft.com/office/drawing/2010/main" val="0"/>
              </a:ext>
            </a:extLst>
          </a:blip>
          <a:srcRect l="20901" r="14714" b="4618"/>
          <a:stretch/>
        </p:blipFill>
        <p:spPr>
          <a:xfrm>
            <a:off x="693920" y="5480996"/>
            <a:ext cx="692698" cy="687913"/>
          </a:xfrm>
          <a:prstGeom prst="rect">
            <a:avLst/>
          </a:prstGeom>
        </p:spPr>
      </p:pic>
      <p:sp>
        <p:nvSpPr>
          <p:cNvPr id="82" name="Oval 81">
            <a:extLst>
              <a:ext uri="{FF2B5EF4-FFF2-40B4-BE49-F238E27FC236}">
                <a16:creationId xmlns:a16="http://schemas.microsoft.com/office/drawing/2014/main" id="{1DCA5F2C-2443-7EB8-38B2-734B55CE4B23}"/>
              </a:ext>
            </a:extLst>
          </p:cNvPr>
          <p:cNvSpPr/>
          <p:nvPr/>
        </p:nvSpPr>
        <p:spPr>
          <a:xfrm>
            <a:off x="1379958" y="3084038"/>
            <a:ext cx="260764" cy="2574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Gotham Rounded"/>
              <a:ea typeface="+mn-ea"/>
              <a:cs typeface="+mn-cs"/>
            </a:endParaRPr>
          </a:p>
        </p:txBody>
      </p:sp>
      <p:sp>
        <p:nvSpPr>
          <p:cNvPr id="83" name="Rectangle 82">
            <a:extLst>
              <a:ext uri="{FF2B5EF4-FFF2-40B4-BE49-F238E27FC236}">
                <a16:creationId xmlns:a16="http://schemas.microsoft.com/office/drawing/2014/main" id="{9F677F34-99A9-84DE-31DD-1EEC93F86E20}"/>
              </a:ext>
            </a:extLst>
          </p:cNvPr>
          <p:cNvSpPr>
            <a:spLocks/>
          </p:cNvSpPr>
          <p:nvPr/>
        </p:nvSpPr>
        <p:spPr>
          <a:xfrm>
            <a:off x="1390404" y="2935050"/>
            <a:ext cx="3940050" cy="646235"/>
          </a:xfrm>
          <a:prstGeom prst="rect">
            <a:avLst/>
          </a:prstGeom>
          <a:solidFill>
            <a:schemeClr val="bg2"/>
          </a:solidFill>
          <a:ln w="25400" cap="flat" cmpd="sng" algn="ctr">
            <a:noFill/>
            <a:prstDash val="solid"/>
          </a:ln>
          <a:effectLst/>
        </p:spPr>
        <p:txBody>
          <a:bodyPr lIns="108000" tIns="36000" rIns="108000" bIns="36000" rtlCol="0" anchor="ctr"/>
          <a:lstStyle/>
          <a:p>
            <a:pPr marL="0" marR="0" lvl="0" indent="0" algn="l" defTabSz="914400" rtl="0" eaLnBrk="1" fontAlgn="auto" latinLnBrk="0" hangingPunct="1">
              <a:lnSpc>
                <a:spcPct val="85000"/>
              </a:lnSpc>
              <a:spcBef>
                <a:spcPct val="0"/>
              </a:spcBef>
              <a:spcAft>
                <a:spcPts val="0"/>
              </a:spcAft>
              <a:buClr>
                <a:srgbClr val="F08323"/>
              </a:buClr>
              <a:buSzTx/>
              <a:buFontTx/>
              <a:buNone/>
              <a:tabLst/>
              <a:defRPr/>
            </a:pPr>
            <a:r>
              <a:rPr kumimoji="0" lang="en-US" sz="1200" b="0" i="0" u="none" strike="noStrike" kern="0" cap="none" spc="0" normalizeH="0" baseline="0" noProof="0">
                <a:ln>
                  <a:noFill/>
                </a:ln>
                <a:solidFill>
                  <a:srgbClr val="F08323"/>
                </a:solidFill>
                <a:effectLst/>
                <a:uLnTx/>
                <a:uFillTx/>
                <a:latin typeface="Gotham Rounded Medium" panose="02000000000000000000" pitchFamily="2" charset="0"/>
                <a:ea typeface="+mn-ea"/>
                <a:cs typeface="+mn-cs"/>
              </a:rPr>
              <a:t>2021</a:t>
            </a:r>
          </a:p>
          <a:p>
            <a:pPr marL="0" marR="0" lvl="0" indent="0" algn="l" defTabSz="914400" rtl="0" eaLnBrk="1" fontAlgn="auto" latinLnBrk="0" hangingPunct="1">
              <a:lnSpc>
                <a:spcPct val="100000"/>
              </a:lnSpc>
              <a:spcBef>
                <a:spcPct val="0"/>
              </a:spcBef>
              <a:spcAft>
                <a:spcPts val="0"/>
              </a:spcAft>
              <a:buClr>
                <a:srgbClr val="F08323"/>
              </a:buClr>
              <a:buSzTx/>
              <a:buFontTx/>
              <a:buNone/>
              <a:tabLst/>
              <a:defRPr/>
            </a:pPr>
            <a:r>
              <a:rPr kumimoji="0" lang="en-US" sz="1200" b="0" i="0" u="none" strike="noStrike" kern="0" cap="none" spc="0" normalizeH="0" baseline="0" noProof="0">
                <a:ln>
                  <a:noFill/>
                </a:ln>
                <a:solidFill>
                  <a:prstClr val="white"/>
                </a:solidFill>
                <a:effectLst/>
                <a:uLnTx/>
                <a:uFillTx/>
                <a:latin typeface="Gotham Rounded"/>
                <a:ea typeface="+mn-ea"/>
                <a:cs typeface="+mn-cs"/>
              </a:rPr>
              <a:t>Robust, scalable, quench-safe HTS magnet technology precisely validating simulations</a:t>
            </a:r>
          </a:p>
        </p:txBody>
      </p:sp>
      <p:pic>
        <p:nvPicPr>
          <p:cNvPr id="84" name="Picture 83" descr="A close up of a machine&#10;&#10;Description automatically generated">
            <a:extLst>
              <a:ext uri="{FF2B5EF4-FFF2-40B4-BE49-F238E27FC236}">
                <a16:creationId xmlns:a16="http://schemas.microsoft.com/office/drawing/2014/main" id="{492C0E66-956E-5DCB-18A1-2F068A0EB63F}"/>
              </a:ext>
            </a:extLst>
          </p:cNvPr>
          <p:cNvPicPr>
            <a:picLocks noChangeAspect="1"/>
          </p:cNvPicPr>
          <p:nvPr/>
        </p:nvPicPr>
        <p:blipFill rotWithShape="1">
          <a:blip r:embed="rId7"/>
          <a:srcRect l="6953" r="7925"/>
          <a:stretch/>
        </p:blipFill>
        <p:spPr>
          <a:xfrm>
            <a:off x="697257" y="2936539"/>
            <a:ext cx="693147" cy="677192"/>
          </a:xfrm>
          <a:prstGeom prst="rect">
            <a:avLst/>
          </a:prstGeom>
        </p:spPr>
      </p:pic>
      <p:graphicFrame>
        <p:nvGraphicFramePr>
          <p:cNvPr id="87" name="Chart 86">
            <a:extLst>
              <a:ext uri="{FF2B5EF4-FFF2-40B4-BE49-F238E27FC236}">
                <a16:creationId xmlns:a16="http://schemas.microsoft.com/office/drawing/2014/main" id="{F82CEB5D-655E-E14D-6B4C-8900D8936518}"/>
              </a:ext>
            </a:extLst>
          </p:cNvPr>
          <p:cNvGraphicFramePr/>
          <p:nvPr/>
        </p:nvGraphicFramePr>
        <p:xfrm>
          <a:off x="4731102" y="1836354"/>
          <a:ext cx="5268779" cy="3714568"/>
        </p:xfrm>
        <a:graphic>
          <a:graphicData uri="http://schemas.openxmlformats.org/drawingml/2006/chart">
            <c:chart xmlns:c="http://schemas.openxmlformats.org/drawingml/2006/chart" xmlns:r="http://schemas.openxmlformats.org/officeDocument/2006/relationships" r:id="rId8"/>
          </a:graphicData>
        </a:graphic>
      </p:graphicFrame>
      <p:sp>
        <p:nvSpPr>
          <p:cNvPr id="88" name="TextBox 87">
            <a:extLst>
              <a:ext uri="{FF2B5EF4-FFF2-40B4-BE49-F238E27FC236}">
                <a16:creationId xmlns:a16="http://schemas.microsoft.com/office/drawing/2014/main" id="{F5411C09-7429-F3AE-BEA4-9F2B38AD31F4}"/>
              </a:ext>
            </a:extLst>
          </p:cNvPr>
          <p:cNvSpPr txBox="1"/>
          <p:nvPr/>
        </p:nvSpPr>
        <p:spPr>
          <a:xfrm>
            <a:off x="5664671" y="3585712"/>
            <a:ext cx="359020" cy="257369"/>
          </a:xfrm>
          <a:prstGeom prst="rect">
            <a:avLst/>
          </a:prstGeom>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37</a:t>
            </a:r>
          </a:p>
        </p:txBody>
      </p:sp>
      <p:sp>
        <p:nvSpPr>
          <p:cNvPr id="89" name="TextBox 88">
            <a:extLst>
              <a:ext uri="{FF2B5EF4-FFF2-40B4-BE49-F238E27FC236}">
                <a16:creationId xmlns:a16="http://schemas.microsoft.com/office/drawing/2014/main" id="{3941E87A-22F7-7687-7CFA-CCB6EE645FEF}"/>
              </a:ext>
            </a:extLst>
          </p:cNvPr>
          <p:cNvSpPr txBox="1"/>
          <p:nvPr/>
        </p:nvSpPr>
        <p:spPr>
          <a:xfrm>
            <a:off x="7945394" y="4913253"/>
            <a:ext cx="178501" cy="257369"/>
          </a:xfrm>
          <a:prstGeom prst="rect">
            <a:avLst/>
          </a:prstGeom>
        </p:spPr>
        <p:txBody>
          <a:bodyPr wrap="non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4</a:t>
            </a:r>
          </a:p>
        </p:txBody>
      </p:sp>
      <p:sp>
        <p:nvSpPr>
          <p:cNvPr id="90" name="TextBox 89">
            <a:extLst>
              <a:ext uri="{FF2B5EF4-FFF2-40B4-BE49-F238E27FC236}">
                <a16:creationId xmlns:a16="http://schemas.microsoft.com/office/drawing/2014/main" id="{8AE963FF-716F-8A05-25D5-294B68CAF364}"/>
              </a:ext>
            </a:extLst>
          </p:cNvPr>
          <p:cNvSpPr txBox="1"/>
          <p:nvPr/>
        </p:nvSpPr>
        <p:spPr>
          <a:xfrm>
            <a:off x="8338679" y="4667915"/>
            <a:ext cx="168883" cy="257369"/>
          </a:xfrm>
          <a:prstGeom prst="rect">
            <a:avLst/>
          </a:prstGeom>
        </p:spPr>
        <p:txBody>
          <a:bodyPr wrap="non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2</a:t>
            </a:r>
          </a:p>
        </p:txBody>
      </p:sp>
      <p:sp>
        <p:nvSpPr>
          <p:cNvPr id="91" name="TextBox 90">
            <a:extLst>
              <a:ext uri="{FF2B5EF4-FFF2-40B4-BE49-F238E27FC236}">
                <a16:creationId xmlns:a16="http://schemas.microsoft.com/office/drawing/2014/main" id="{E1AF097C-3942-B262-2B5E-59237B06A0E1}"/>
              </a:ext>
            </a:extLst>
          </p:cNvPr>
          <p:cNvSpPr txBox="1"/>
          <p:nvPr/>
        </p:nvSpPr>
        <p:spPr>
          <a:xfrm>
            <a:off x="8492000" y="4470592"/>
            <a:ext cx="198609" cy="257369"/>
          </a:xfrm>
          <a:prstGeom prst="rect">
            <a:avLst/>
          </a:prstGeom>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2</a:t>
            </a:r>
          </a:p>
        </p:txBody>
      </p:sp>
      <p:sp>
        <p:nvSpPr>
          <p:cNvPr id="92" name="TextBox 91">
            <a:extLst>
              <a:ext uri="{FF2B5EF4-FFF2-40B4-BE49-F238E27FC236}">
                <a16:creationId xmlns:a16="http://schemas.microsoft.com/office/drawing/2014/main" id="{8BAE1B03-D769-43A3-B13B-A195E1D3E947}"/>
              </a:ext>
            </a:extLst>
          </p:cNvPr>
          <p:cNvSpPr txBox="1"/>
          <p:nvPr/>
        </p:nvSpPr>
        <p:spPr>
          <a:xfrm>
            <a:off x="8640769" y="2936754"/>
            <a:ext cx="168883" cy="257369"/>
          </a:xfrm>
          <a:prstGeom prst="rect">
            <a:avLst/>
          </a:prstGeom>
        </p:spPr>
        <p:txBody>
          <a:bodyPr wrap="non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2</a:t>
            </a:r>
          </a:p>
        </p:txBody>
      </p:sp>
      <p:sp>
        <p:nvSpPr>
          <p:cNvPr id="93" name="TextBox 92">
            <a:extLst>
              <a:ext uri="{FF2B5EF4-FFF2-40B4-BE49-F238E27FC236}">
                <a16:creationId xmlns:a16="http://schemas.microsoft.com/office/drawing/2014/main" id="{E33DF53E-1356-152C-B74C-C74DA55E4B52}"/>
              </a:ext>
            </a:extLst>
          </p:cNvPr>
          <p:cNvSpPr txBox="1"/>
          <p:nvPr/>
        </p:nvSpPr>
        <p:spPr>
          <a:xfrm>
            <a:off x="8652149" y="3675456"/>
            <a:ext cx="365108" cy="257369"/>
          </a:xfrm>
          <a:prstGeom prst="rect">
            <a:avLst/>
          </a:prstGeom>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10</a:t>
            </a:r>
          </a:p>
        </p:txBody>
      </p:sp>
      <p:sp>
        <p:nvSpPr>
          <p:cNvPr id="94" name="TextBox 93">
            <a:extLst>
              <a:ext uri="{FF2B5EF4-FFF2-40B4-BE49-F238E27FC236}">
                <a16:creationId xmlns:a16="http://schemas.microsoft.com/office/drawing/2014/main" id="{8F6F1D66-F8FD-00D8-13AF-E75BC8DDFB77}"/>
              </a:ext>
            </a:extLst>
          </p:cNvPr>
          <p:cNvSpPr txBox="1"/>
          <p:nvPr/>
        </p:nvSpPr>
        <p:spPr>
          <a:xfrm>
            <a:off x="8099774" y="2276590"/>
            <a:ext cx="168883" cy="257369"/>
          </a:xfrm>
          <a:prstGeom prst="rect">
            <a:avLst/>
          </a:prstGeom>
        </p:spPr>
        <p:txBody>
          <a:bodyPr wrap="non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2</a:t>
            </a:r>
          </a:p>
        </p:txBody>
      </p:sp>
      <p:sp>
        <p:nvSpPr>
          <p:cNvPr id="95" name="TextBox 94">
            <a:extLst>
              <a:ext uri="{FF2B5EF4-FFF2-40B4-BE49-F238E27FC236}">
                <a16:creationId xmlns:a16="http://schemas.microsoft.com/office/drawing/2014/main" id="{34A38CA3-80D8-3FDF-A666-5A487148B725}"/>
              </a:ext>
            </a:extLst>
          </p:cNvPr>
          <p:cNvSpPr txBox="1"/>
          <p:nvPr/>
        </p:nvSpPr>
        <p:spPr>
          <a:xfrm>
            <a:off x="7636724" y="2105274"/>
            <a:ext cx="175295" cy="257369"/>
          </a:xfrm>
          <a:prstGeom prst="rect">
            <a:avLst/>
          </a:prstGeom>
        </p:spPr>
        <p:txBody>
          <a:bodyPr wrap="non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6</a:t>
            </a:r>
          </a:p>
        </p:txBody>
      </p:sp>
      <p:sp>
        <p:nvSpPr>
          <p:cNvPr id="96" name="TextBox 95">
            <a:extLst>
              <a:ext uri="{FF2B5EF4-FFF2-40B4-BE49-F238E27FC236}">
                <a16:creationId xmlns:a16="http://schemas.microsoft.com/office/drawing/2014/main" id="{88CF6D55-CD9D-AA56-4B71-CE984ADF5835}"/>
              </a:ext>
            </a:extLst>
          </p:cNvPr>
          <p:cNvSpPr txBox="1"/>
          <p:nvPr/>
        </p:nvSpPr>
        <p:spPr>
          <a:xfrm>
            <a:off x="6401268" y="3391230"/>
            <a:ext cx="1943029"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B5D6B"/>
                </a:solidFill>
                <a:effectLst/>
                <a:uLnTx/>
                <a:uFillTx/>
                <a:latin typeface="Gotham Rounded"/>
                <a:ea typeface="Tahoma"/>
                <a:cs typeface="Tahoma"/>
              </a:rPr>
              <a:t>77 Patent </a:t>
            </a:r>
            <a:br>
              <a:rPr kumimoji="0" lang="en-GB" sz="1600" b="1" i="0" u="none" strike="noStrike" kern="1200" cap="none" spc="0" normalizeH="0" baseline="0" noProof="0">
                <a:ln>
                  <a:noFill/>
                </a:ln>
                <a:solidFill>
                  <a:prstClr val="black"/>
                </a:solidFill>
                <a:effectLst/>
                <a:uLnTx/>
                <a:uFillTx/>
                <a:latin typeface="Gotham Rounded"/>
                <a:ea typeface="Tahoma" panose="020B0604030504040204" pitchFamily="34" charset="0"/>
                <a:cs typeface="Tahoma" panose="020B0604030504040204" pitchFamily="34" charset="0"/>
              </a:rPr>
            </a:br>
            <a:r>
              <a:rPr kumimoji="0" lang="en-GB" sz="1600" b="1" i="0" u="none" strike="noStrike" kern="1200" cap="none" spc="0" normalizeH="0" baseline="0" noProof="0">
                <a:ln>
                  <a:noFill/>
                </a:ln>
                <a:solidFill>
                  <a:srgbClr val="4B5D6B"/>
                </a:solidFill>
                <a:effectLst/>
                <a:uLnTx/>
                <a:uFillTx/>
                <a:latin typeface="Gotham Rounded"/>
                <a:ea typeface="Tahoma"/>
                <a:cs typeface="Tahoma"/>
              </a:rPr>
              <a:t>Families</a:t>
            </a:r>
          </a:p>
        </p:txBody>
      </p:sp>
      <p:sp>
        <p:nvSpPr>
          <p:cNvPr id="97" name="TextBox 96">
            <a:extLst>
              <a:ext uri="{FF2B5EF4-FFF2-40B4-BE49-F238E27FC236}">
                <a16:creationId xmlns:a16="http://schemas.microsoft.com/office/drawing/2014/main" id="{EDD183D0-FEBF-78E2-9C83-C2164A05DF5B}"/>
              </a:ext>
            </a:extLst>
          </p:cNvPr>
          <p:cNvSpPr txBox="1"/>
          <p:nvPr/>
        </p:nvSpPr>
        <p:spPr>
          <a:xfrm>
            <a:off x="7406039" y="5057326"/>
            <a:ext cx="168883" cy="257369"/>
          </a:xfrm>
          <a:prstGeom prst="rect">
            <a:avLst/>
          </a:prstGeom>
        </p:spPr>
        <p:txBody>
          <a:bodyPr wrap="non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5</a:t>
            </a:r>
          </a:p>
        </p:txBody>
      </p:sp>
      <p:sp>
        <p:nvSpPr>
          <p:cNvPr id="98" name="Radiation shielding">
            <a:extLst>
              <a:ext uri="{FF2B5EF4-FFF2-40B4-BE49-F238E27FC236}">
                <a16:creationId xmlns:a16="http://schemas.microsoft.com/office/drawing/2014/main" id="{1D7DDEB0-4125-3C0C-7F35-7AD6EDE64F12}"/>
              </a:ext>
            </a:extLst>
          </p:cNvPr>
          <p:cNvSpPr txBox="1">
            <a:spLocks/>
          </p:cNvSpPr>
          <p:nvPr/>
        </p:nvSpPr>
        <p:spPr>
          <a:xfrm>
            <a:off x="7371299" y="5622311"/>
            <a:ext cx="2698687" cy="257369"/>
          </a:xfrm>
          <a:prstGeom prst="rect">
            <a:avLst/>
          </a:prstGeom>
          <a:noFill/>
        </p:spPr>
        <p:txBody>
          <a:bodyPr wrap="squar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7F7F7F"/>
                </a:solidFill>
                <a:effectLst/>
                <a:uLnTx/>
                <a:uFillTx/>
                <a:latin typeface="Gotham Rounded"/>
                <a:ea typeface="+mn-ea"/>
                <a:cs typeface="+mn-cs"/>
              </a:rPr>
              <a:t>Radiation Shielding</a:t>
            </a:r>
          </a:p>
        </p:txBody>
      </p:sp>
      <p:sp>
        <p:nvSpPr>
          <p:cNvPr id="99" name="Magnet">
            <a:extLst>
              <a:ext uri="{FF2B5EF4-FFF2-40B4-BE49-F238E27FC236}">
                <a16:creationId xmlns:a16="http://schemas.microsoft.com/office/drawing/2014/main" id="{831DA6A7-529F-0B83-7DEE-57ACCE53E7A0}"/>
              </a:ext>
            </a:extLst>
          </p:cNvPr>
          <p:cNvSpPr txBox="1">
            <a:spLocks/>
          </p:cNvSpPr>
          <p:nvPr/>
        </p:nvSpPr>
        <p:spPr>
          <a:xfrm>
            <a:off x="5823702" y="1526262"/>
            <a:ext cx="1148886" cy="442035"/>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ED7D31"/>
                </a:solidFill>
                <a:effectLst/>
                <a:uLnTx/>
                <a:uFillTx/>
                <a:latin typeface="Gotham Rounded"/>
                <a:ea typeface="+mn-ea"/>
                <a:cs typeface="+mn-cs"/>
              </a:rPr>
              <a:t>HTS m</a:t>
            </a:r>
            <a:r>
              <a:rPr kumimoji="0" lang="en-GB" sz="1200" b="1" i="0" u="none" strike="noStrike" kern="0" cap="none" spc="0" normalizeH="0" baseline="0" noProof="0" err="1">
                <a:ln>
                  <a:noFill/>
                </a:ln>
                <a:solidFill>
                  <a:srgbClr val="ED7D31"/>
                </a:solidFill>
                <a:effectLst/>
                <a:uLnTx/>
                <a:uFillTx/>
                <a:latin typeface="Gotham Rounded"/>
                <a:ea typeface="+mn-ea"/>
                <a:cs typeface="+mn-cs"/>
              </a:rPr>
              <a:t>agnet</a:t>
            </a:r>
            <a:r>
              <a:rPr kumimoji="0" lang="en-GB" sz="1200" b="1" i="0" u="none" strike="noStrike" kern="0" cap="none" spc="0" normalizeH="0" baseline="0" noProof="0">
                <a:ln>
                  <a:noFill/>
                </a:ln>
                <a:solidFill>
                  <a:srgbClr val="ED7D31"/>
                </a:solidFill>
                <a:effectLst/>
                <a:uLnTx/>
                <a:uFillTx/>
                <a:latin typeface="Gotham Rounded"/>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ED7D31"/>
                </a:solidFill>
                <a:effectLst/>
                <a:uLnTx/>
                <a:uFillTx/>
                <a:latin typeface="Gotham Rounded"/>
                <a:ea typeface="+mn-ea"/>
                <a:cs typeface="+mn-cs"/>
              </a:rPr>
              <a:t>Technology</a:t>
            </a:r>
          </a:p>
        </p:txBody>
      </p:sp>
      <p:sp>
        <p:nvSpPr>
          <p:cNvPr id="100" name="Mechanical">
            <a:extLst>
              <a:ext uri="{FF2B5EF4-FFF2-40B4-BE49-F238E27FC236}">
                <a16:creationId xmlns:a16="http://schemas.microsoft.com/office/drawing/2014/main" id="{549ED60C-C878-E4A0-16C6-E1290370FC36}"/>
              </a:ext>
            </a:extLst>
          </p:cNvPr>
          <p:cNvSpPr txBox="1">
            <a:spLocks/>
          </p:cNvSpPr>
          <p:nvPr/>
        </p:nvSpPr>
        <p:spPr>
          <a:xfrm>
            <a:off x="8471345" y="5279111"/>
            <a:ext cx="1017440"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E6AF00"/>
                </a:solidFill>
                <a:effectLst/>
                <a:uLnTx/>
                <a:uFillTx/>
                <a:latin typeface="Gotham Rounded"/>
                <a:ea typeface="+mn-ea"/>
                <a:cs typeface="+mn-cs"/>
              </a:rPr>
              <a:t>Mechanical</a:t>
            </a:r>
          </a:p>
        </p:txBody>
      </p:sp>
      <p:sp>
        <p:nvSpPr>
          <p:cNvPr id="101" name="Neutron tolerant">
            <a:extLst>
              <a:ext uri="{FF2B5EF4-FFF2-40B4-BE49-F238E27FC236}">
                <a16:creationId xmlns:a16="http://schemas.microsoft.com/office/drawing/2014/main" id="{9BF0A74F-074F-6E23-F7A4-CB661967C870}"/>
              </a:ext>
            </a:extLst>
          </p:cNvPr>
          <p:cNvSpPr txBox="1">
            <a:spLocks/>
          </p:cNvSpPr>
          <p:nvPr/>
        </p:nvSpPr>
        <p:spPr>
          <a:xfrm>
            <a:off x="8893112" y="4956376"/>
            <a:ext cx="2245340"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5B9BD5"/>
                </a:solidFill>
                <a:effectLst/>
                <a:uLnTx/>
                <a:uFillTx/>
                <a:latin typeface="Gotham Rounded"/>
                <a:ea typeface="+mn-ea"/>
                <a:cs typeface="+mn-cs"/>
              </a:rPr>
              <a:t>Neutron Tolerant Materials</a:t>
            </a:r>
            <a:endParaRPr kumimoji="0" lang="en-GB" sz="1200" b="0" i="0" u="none" strike="noStrike" kern="0" cap="none" spc="0" normalizeH="0" baseline="0" noProof="0">
              <a:ln>
                <a:noFill/>
              </a:ln>
              <a:solidFill>
                <a:srgbClr val="5B9BD5"/>
              </a:solidFill>
              <a:effectLst/>
              <a:uLnTx/>
              <a:uFillTx/>
              <a:latin typeface="Gotham Rounded"/>
              <a:ea typeface="+mn-ea"/>
              <a:cs typeface="+mn-cs"/>
            </a:endParaRPr>
          </a:p>
        </p:txBody>
      </p:sp>
      <p:sp>
        <p:nvSpPr>
          <p:cNvPr id="102" name="Plasma initiation">
            <a:extLst>
              <a:ext uri="{FF2B5EF4-FFF2-40B4-BE49-F238E27FC236}">
                <a16:creationId xmlns:a16="http://schemas.microsoft.com/office/drawing/2014/main" id="{BE0DA28E-F555-CDE4-BFF3-3EB0DB8C5B4F}"/>
              </a:ext>
            </a:extLst>
          </p:cNvPr>
          <p:cNvSpPr txBox="1">
            <a:spLocks/>
          </p:cNvSpPr>
          <p:nvPr/>
        </p:nvSpPr>
        <p:spPr>
          <a:xfrm>
            <a:off x="9140204" y="4571856"/>
            <a:ext cx="2288622"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70AD47"/>
                </a:solidFill>
                <a:effectLst/>
                <a:uLnTx/>
                <a:uFillTx/>
                <a:latin typeface="Gotham Rounded"/>
                <a:ea typeface="+mn-ea"/>
                <a:cs typeface="+mn-cs"/>
              </a:rPr>
              <a:t>Plasma Initiation and Ramp</a:t>
            </a:r>
          </a:p>
        </p:txBody>
      </p:sp>
      <p:sp>
        <p:nvSpPr>
          <p:cNvPr id="103" name="Cryogenics">
            <a:extLst>
              <a:ext uri="{FF2B5EF4-FFF2-40B4-BE49-F238E27FC236}">
                <a16:creationId xmlns:a16="http://schemas.microsoft.com/office/drawing/2014/main" id="{6E79760B-0ADF-1256-147B-D89C65C93ACA}"/>
              </a:ext>
            </a:extLst>
          </p:cNvPr>
          <p:cNvSpPr txBox="1">
            <a:spLocks/>
          </p:cNvSpPr>
          <p:nvPr/>
        </p:nvSpPr>
        <p:spPr>
          <a:xfrm>
            <a:off x="9297366" y="4187336"/>
            <a:ext cx="2485791"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264478"/>
                </a:solidFill>
                <a:effectLst/>
                <a:uLnTx/>
                <a:uFillTx/>
                <a:latin typeface="Gotham Rounded"/>
                <a:ea typeface="+mn-ea"/>
                <a:cs typeface="+mn-cs"/>
              </a:rPr>
              <a:t>Power Supply and Cryogenics</a:t>
            </a:r>
          </a:p>
        </p:txBody>
      </p:sp>
      <p:sp>
        <p:nvSpPr>
          <p:cNvPr id="104" name="Plasma facing">
            <a:extLst>
              <a:ext uri="{FF2B5EF4-FFF2-40B4-BE49-F238E27FC236}">
                <a16:creationId xmlns:a16="http://schemas.microsoft.com/office/drawing/2014/main" id="{49A350AE-A1B2-75F1-D826-728DEBA0DEE5}"/>
              </a:ext>
            </a:extLst>
          </p:cNvPr>
          <p:cNvSpPr txBox="1">
            <a:spLocks/>
          </p:cNvSpPr>
          <p:nvPr/>
        </p:nvSpPr>
        <p:spPr>
          <a:xfrm>
            <a:off x="9357002" y="3802816"/>
            <a:ext cx="2317476"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9E480E"/>
                </a:solidFill>
                <a:effectLst/>
                <a:uLnTx/>
                <a:uFillTx/>
                <a:latin typeface="Gotham Rounded"/>
                <a:ea typeface="+mn-ea"/>
                <a:cs typeface="+mn-cs"/>
              </a:rPr>
              <a:t>Plasma Facing Components</a:t>
            </a:r>
          </a:p>
        </p:txBody>
      </p:sp>
      <p:sp>
        <p:nvSpPr>
          <p:cNvPr id="105" name="Reactor control">
            <a:extLst>
              <a:ext uri="{FF2B5EF4-FFF2-40B4-BE49-F238E27FC236}">
                <a16:creationId xmlns:a16="http://schemas.microsoft.com/office/drawing/2014/main" id="{D434F485-E3A9-E0F9-0B23-E3BF6C3366ED}"/>
              </a:ext>
            </a:extLst>
          </p:cNvPr>
          <p:cNvSpPr txBox="1">
            <a:spLocks/>
          </p:cNvSpPr>
          <p:nvPr/>
        </p:nvSpPr>
        <p:spPr>
          <a:xfrm>
            <a:off x="9357002" y="3418296"/>
            <a:ext cx="1397352"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636363"/>
                </a:solidFill>
                <a:effectLst/>
                <a:uLnTx/>
                <a:uFillTx/>
                <a:latin typeface="Gotham Rounded"/>
                <a:ea typeface="+mn-ea"/>
                <a:cs typeface="+mn-cs"/>
              </a:rPr>
              <a:t>Reactor Control</a:t>
            </a:r>
          </a:p>
        </p:txBody>
      </p:sp>
      <p:sp>
        <p:nvSpPr>
          <p:cNvPr id="106" name="Spherical tokamak">
            <a:extLst>
              <a:ext uri="{FF2B5EF4-FFF2-40B4-BE49-F238E27FC236}">
                <a16:creationId xmlns:a16="http://schemas.microsoft.com/office/drawing/2014/main" id="{D53C8173-284D-974F-260F-6403C59B8381}"/>
              </a:ext>
            </a:extLst>
          </p:cNvPr>
          <p:cNvSpPr txBox="1">
            <a:spLocks/>
          </p:cNvSpPr>
          <p:nvPr/>
        </p:nvSpPr>
        <p:spPr>
          <a:xfrm>
            <a:off x="7371299" y="1495696"/>
            <a:ext cx="2216486"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472C4"/>
                </a:solidFill>
                <a:effectLst/>
                <a:uLnTx/>
                <a:uFillTx/>
                <a:latin typeface="Gotham Rounded"/>
                <a:ea typeface="+mn-ea"/>
                <a:cs typeface="+mn-cs"/>
              </a:rPr>
              <a:t>Spherical Tokamak Design</a:t>
            </a:r>
          </a:p>
        </p:txBody>
      </p:sp>
      <p:sp>
        <p:nvSpPr>
          <p:cNvPr id="107" name="Reactor maintenance">
            <a:extLst>
              <a:ext uri="{FF2B5EF4-FFF2-40B4-BE49-F238E27FC236}">
                <a16:creationId xmlns:a16="http://schemas.microsoft.com/office/drawing/2014/main" id="{D4174620-3305-8A4E-980A-5FDD7E93DBDF}"/>
              </a:ext>
            </a:extLst>
          </p:cNvPr>
          <p:cNvSpPr txBox="1">
            <a:spLocks/>
          </p:cNvSpPr>
          <p:nvPr/>
        </p:nvSpPr>
        <p:spPr>
          <a:xfrm>
            <a:off x="9297366" y="3033776"/>
            <a:ext cx="1799705"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997300"/>
                </a:solidFill>
                <a:effectLst/>
                <a:uLnTx/>
                <a:uFillTx/>
                <a:latin typeface="Gotham Rounded"/>
                <a:ea typeface="+mn-ea"/>
                <a:cs typeface="+mn-cs"/>
              </a:rPr>
              <a:t>Reactor Maintenance</a:t>
            </a:r>
          </a:p>
        </p:txBody>
      </p:sp>
      <p:sp>
        <p:nvSpPr>
          <p:cNvPr id="108" name="Breeder blankets">
            <a:extLst>
              <a:ext uri="{FF2B5EF4-FFF2-40B4-BE49-F238E27FC236}">
                <a16:creationId xmlns:a16="http://schemas.microsoft.com/office/drawing/2014/main" id="{ED38DB00-9DAE-DCC5-2EDB-A67DA80A4B03}"/>
              </a:ext>
            </a:extLst>
          </p:cNvPr>
          <p:cNvSpPr txBox="1">
            <a:spLocks/>
          </p:cNvSpPr>
          <p:nvPr/>
        </p:nvSpPr>
        <p:spPr>
          <a:xfrm>
            <a:off x="9140204" y="2649256"/>
            <a:ext cx="1488723"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4472C4">
                    <a:lumMod val="75000"/>
                  </a:srgbClr>
                </a:solidFill>
                <a:effectLst/>
                <a:uLnTx/>
                <a:uFillTx/>
                <a:latin typeface="Gotham Rounded"/>
                <a:ea typeface="+mn-ea"/>
                <a:cs typeface="+mn-cs"/>
              </a:rPr>
              <a:t>Breeder Blankets</a:t>
            </a:r>
          </a:p>
        </p:txBody>
      </p:sp>
      <p:sp>
        <p:nvSpPr>
          <p:cNvPr id="109" name="Fuel cycles">
            <a:extLst>
              <a:ext uri="{FF2B5EF4-FFF2-40B4-BE49-F238E27FC236}">
                <a16:creationId xmlns:a16="http://schemas.microsoft.com/office/drawing/2014/main" id="{41A06B05-3E37-9E49-6EBF-7A7EEB235799}"/>
              </a:ext>
            </a:extLst>
          </p:cNvPr>
          <p:cNvSpPr txBox="1">
            <a:spLocks/>
          </p:cNvSpPr>
          <p:nvPr/>
        </p:nvSpPr>
        <p:spPr>
          <a:xfrm>
            <a:off x="8893112" y="2264736"/>
            <a:ext cx="1039882"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43682B"/>
                </a:solidFill>
                <a:effectLst/>
                <a:uLnTx/>
                <a:uFillTx/>
                <a:latin typeface="Gotham Rounded"/>
                <a:ea typeface="+mn-ea"/>
                <a:cs typeface="+mn-cs"/>
              </a:rPr>
              <a:t>Fuel Cycles</a:t>
            </a:r>
          </a:p>
        </p:txBody>
      </p:sp>
      <p:sp>
        <p:nvSpPr>
          <p:cNvPr id="110" name="Plasma control">
            <a:extLst>
              <a:ext uri="{FF2B5EF4-FFF2-40B4-BE49-F238E27FC236}">
                <a16:creationId xmlns:a16="http://schemas.microsoft.com/office/drawing/2014/main" id="{5637F897-6314-4C46-4AE1-7A20C9C1D784}"/>
              </a:ext>
            </a:extLst>
          </p:cNvPr>
          <p:cNvSpPr txBox="1">
            <a:spLocks/>
          </p:cNvSpPr>
          <p:nvPr/>
        </p:nvSpPr>
        <p:spPr>
          <a:xfrm>
            <a:off x="8471345" y="1880216"/>
            <a:ext cx="1336438" cy="257369"/>
          </a:xfrm>
          <a:prstGeom prst="rect">
            <a:avLst/>
          </a:prstGeom>
          <a:noFill/>
        </p:spPr>
        <p:txBody>
          <a:bodyPr wrap="none" lIns="72000" tIns="36000" rIns="72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D24EEC"/>
                </a:solidFill>
                <a:effectLst/>
                <a:uLnTx/>
                <a:uFillTx/>
                <a:latin typeface="Gotham Rounded"/>
                <a:ea typeface="+mn-ea"/>
                <a:cs typeface="+mn-cs"/>
              </a:rPr>
              <a:t>Plasma Control</a:t>
            </a:r>
          </a:p>
        </p:txBody>
      </p:sp>
      <p:sp>
        <p:nvSpPr>
          <p:cNvPr id="111" name="TextBox 110">
            <a:extLst>
              <a:ext uri="{FF2B5EF4-FFF2-40B4-BE49-F238E27FC236}">
                <a16:creationId xmlns:a16="http://schemas.microsoft.com/office/drawing/2014/main" id="{8C3DA2F3-80AD-CC9E-572A-3274109A072B}"/>
              </a:ext>
            </a:extLst>
          </p:cNvPr>
          <p:cNvSpPr txBox="1"/>
          <p:nvPr/>
        </p:nvSpPr>
        <p:spPr>
          <a:xfrm>
            <a:off x="8338679" y="2462456"/>
            <a:ext cx="168883" cy="257369"/>
          </a:xfrm>
          <a:prstGeom prst="rect">
            <a:avLst/>
          </a:prstGeom>
        </p:spPr>
        <p:txBody>
          <a:bodyPr wrap="non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3</a:t>
            </a:r>
          </a:p>
        </p:txBody>
      </p:sp>
      <p:sp>
        <p:nvSpPr>
          <p:cNvPr id="112" name="TextBox 111">
            <a:extLst>
              <a:ext uri="{FF2B5EF4-FFF2-40B4-BE49-F238E27FC236}">
                <a16:creationId xmlns:a16="http://schemas.microsoft.com/office/drawing/2014/main" id="{F730C4D2-2DAE-1210-E567-225D2CA7FC14}"/>
              </a:ext>
            </a:extLst>
          </p:cNvPr>
          <p:cNvSpPr txBox="1"/>
          <p:nvPr/>
        </p:nvSpPr>
        <p:spPr>
          <a:xfrm>
            <a:off x="8530005" y="2694019"/>
            <a:ext cx="168883" cy="257369"/>
          </a:xfrm>
          <a:prstGeom prst="rect">
            <a:avLst/>
          </a:prstGeom>
        </p:spPr>
        <p:txBody>
          <a:bodyPr wrap="non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Gotham Rounded"/>
                <a:ea typeface="+mn-ea"/>
                <a:cs typeface="+mn-cs"/>
              </a:rPr>
              <a:t>2</a:t>
            </a:r>
          </a:p>
        </p:txBody>
      </p:sp>
      <p:sp>
        <p:nvSpPr>
          <p:cNvPr id="113" name="Rectangle 112">
            <a:extLst>
              <a:ext uri="{FF2B5EF4-FFF2-40B4-BE49-F238E27FC236}">
                <a16:creationId xmlns:a16="http://schemas.microsoft.com/office/drawing/2014/main" id="{9285E0DD-86F7-760B-91E2-44A5CC73D6F9}"/>
              </a:ext>
            </a:extLst>
          </p:cNvPr>
          <p:cNvSpPr/>
          <p:nvPr/>
        </p:nvSpPr>
        <p:spPr>
          <a:xfrm>
            <a:off x="1386618" y="5273909"/>
            <a:ext cx="3956506" cy="45719"/>
          </a:xfrm>
          <a:prstGeom prst="rect">
            <a:avLst/>
          </a:prstGeom>
          <a:gradFill>
            <a:gsLst>
              <a:gs pos="10000">
                <a:schemeClr val="accent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Gotham Rounded"/>
              <a:ea typeface="+mn-ea"/>
              <a:cs typeface="+mn-cs"/>
            </a:endParaRPr>
          </a:p>
        </p:txBody>
      </p:sp>
      <p:sp>
        <p:nvSpPr>
          <p:cNvPr id="114" name="Rectangle 113">
            <a:extLst>
              <a:ext uri="{FF2B5EF4-FFF2-40B4-BE49-F238E27FC236}">
                <a16:creationId xmlns:a16="http://schemas.microsoft.com/office/drawing/2014/main" id="{84AFCAFB-AB8E-FBCF-2427-2D33C28DC24F}"/>
              </a:ext>
            </a:extLst>
          </p:cNvPr>
          <p:cNvSpPr/>
          <p:nvPr/>
        </p:nvSpPr>
        <p:spPr>
          <a:xfrm>
            <a:off x="1390404" y="4417459"/>
            <a:ext cx="3952804" cy="45719"/>
          </a:xfrm>
          <a:prstGeom prst="rect">
            <a:avLst/>
          </a:prstGeom>
          <a:gradFill>
            <a:gsLst>
              <a:gs pos="10000">
                <a:schemeClr val="accent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Gotham Rounded"/>
              <a:ea typeface="+mn-ea"/>
              <a:cs typeface="+mn-cs"/>
            </a:endParaRPr>
          </a:p>
        </p:txBody>
      </p:sp>
      <p:sp>
        <p:nvSpPr>
          <p:cNvPr id="115" name="Rectangle 114">
            <a:extLst>
              <a:ext uri="{FF2B5EF4-FFF2-40B4-BE49-F238E27FC236}">
                <a16:creationId xmlns:a16="http://schemas.microsoft.com/office/drawing/2014/main" id="{AFEAEBEE-5972-E50C-42C4-B0AE181D2792}"/>
              </a:ext>
            </a:extLst>
          </p:cNvPr>
          <p:cNvSpPr/>
          <p:nvPr/>
        </p:nvSpPr>
        <p:spPr>
          <a:xfrm>
            <a:off x="1386618" y="3568012"/>
            <a:ext cx="3942000" cy="45719"/>
          </a:xfrm>
          <a:prstGeom prst="rect">
            <a:avLst/>
          </a:prstGeom>
          <a:gradFill>
            <a:gsLst>
              <a:gs pos="10000">
                <a:schemeClr val="accent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Gotham Rounded"/>
              <a:ea typeface="+mn-ea"/>
              <a:cs typeface="+mn-cs"/>
            </a:endParaRPr>
          </a:p>
        </p:txBody>
      </p:sp>
      <p:sp>
        <p:nvSpPr>
          <p:cNvPr id="116" name="Rectangle 115">
            <a:extLst>
              <a:ext uri="{FF2B5EF4-FFF2-40B4-BE49-F238E27FC236}">
                <a16:creationId xmlns:a16="http://schemas.microsoft.com/office/drawing/2014/main" id="{EB8C5227-B51D-C41B-493E-06C2F65BCD0F}"/>
              </a:ext>
            </a:extLst>
          </p:cNvPr>
          <p:cNvSpPr/>
          <p:nvPr/>
        </p:nvSpPr>
        <p:spPr>
          <a:xfrm>
            <a:off x="1395994" y="2775049"/>
            <a:ext cx="3940050" cy="47620"/>
          </a:xfrm>
          <a:prstGeom prst="rect">
            <a:avLst/>
          </a:prstGeom>
          <a:gradFill>
            <a:gsLst>
              <a:gs pos="10000">
                <a:schemeClr val="accent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Gotham Rounded"/>
              <a:ea typeface="+mn-ea"/>
              <a:cs typeface="+mn-cs"/>
            </a:endParaRPr>
          </a:p>
        </p:txBody>
      </p:sp>
      <p:sp>
        <p:nvSpPr>
          <p:cNvPr id="117" name="Rectangle 116">
            <a:extLst>
              <a:ext uri="{FF2B5EF4-FFF2-40B4-BE49-F238E27FC236}">
                <a16:creationId xmlns:a16="http://schemas.microsoft.com/office/drawing/2014/main" id="{E3646831-06EC-E9C2-EEE4-8544FFD25D00}"/>
              </a:ext>
            </a:extLst>
          </p:cNvPr>
          <p:cNvSpPr/>
          <p:nvPr/>
        </p:nvSpPr>
        <p:spPr>
          <a:xfrm>
            <a:off x="1384740" y="2000805"/>
            <a:ext cx="3952800" cy="45719"/>
          </a:xfrm>
          <a:prstGeom prst="rect">
            <a:avLst/>
          </a:prstGeom>
          <a:gradFill>
            <a:gsLst>
              <a:gs pos="0">
                <a:schemeClr val="accent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Gotham Rounded"/>
              <a:ea typeface="+mn-ea"/>
              <a:cs typeface="+mn-cs"/>
            </a:endParaRPr>
          </a:p>
        </p:txBody>
      </p:sp>
      <p:pic>
        <p:nvPicPr>
          <p:cNvPr id="118" name="Picture 117">
            <a:extLst>
              <a:ext uri="{FF2B5EF4-FFF2-40B4-BE49-F238E27FC236}">
                <a16:creationId xmlns:a16="http://schemas.microsoft.com/office/drawing/2014/main" id="{5846253A-84F5-76B8-5C7E-22D0C2955B6A}"/>
              </a:ext>
            </a:extLst>
          </p:cNvPr>
          <p:cNvPicPr>
            <a:picLocks noChangeAspect="1"/>
          </p:cNvPicPr>
          <p:nvPr/>
        </p:nvPicPr>
        <p:blipFill>
          <a:blip r:embed="rId9">
            <a:extLst>
              <a:ext uri="{28A0092B-C50C-407E-A947-70E740481C1C}">
                <a14:useLocalDpi xmlns:a14="http://schemas.microsoft.com/office/drawing/2010/main" val="0"/>
              </a:ext>
            </a:extLst>
          </a:blip>
          <a:srcRect l="14915" t="28798" b="18343"/>
          <a:stretch/>
        </p:blipFill>
        <p:spPr>
          <a:xfrm>
            <a:off x="704042" y="1378804"/>
            <a:ext cx="702074" cy="666392"/>
          </a:xfrm>
          <a:prstGeom prst="rect">
            <a:avLst/>
          </a:prstGeom>
        </p:spPr>
      </p:pic>
    </p:spTree>
    <p:extLst>
      <p:ext uri="{BB962C8B-B14F-4D97-AF65-F5344CB8AC3E}">
        <p14:creationId xmlns:p14="http://schemas.microsoft.com/office/powerpoint/2010/main" val="686613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FC93E-C92E-0FDC-B43D-239A5CE27A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F77BF36-A897-4320-D0D6-9C2A316DFDCE}"/>
              </a:ext>
            </a:extLst>
          </p:cNvPr>
          <p:cNvPicPr>
            <a:picLocks noChangeAspect="1"/>
          </p:cNvPicPr>
          <p:nvPr/>
        </p:nvPicPr>
        <p:blipFill>
          <a:blip r:embed="rId2"/>
          <a:stretch>
            <a:fillRect/>
          </a:stretch>
        </p:blipFill>
        <p:spPr>
          <a:xfrm>
            <a:off x="2497998" y="3194613"/>
            <a:ext cx="2970209" cy="3663387"/>
          </a:xfrm>
          <a:prstGeom prst="rect">
            <a:avLst/>
          </a:prstGeom>
        </p:spPr>
      </p:pic>
      <p:pic>
        <p:nvPicPr>
          <p:cNvPr id="3" name="Picture 2">
            <a:extLst>
              <a:ext uri="{FF2B5EF4-FFF2-40B4-BE49-F238E27FC236}">
                <a16:creationId xmlns:a16="http://schemas.microsoft.com/office/drawing/2014/main" id="{B600F9F2-3960-D43C-3C87-4A51C6E063EC}"/>
              </a:ext>
            </a:extLst>
          </p:cNvPr>
          <p:cNvPicPr>
            <a:picLocks noChangeAspect="1"/>
          </p:cNvPicPr>
          <p:nvPr/>
        </p:nvPicPr>
        <p:blipFill>
          <a:blip r:embed="rId3"/>
          <a:stretch>
            <a:fillRect/>
          </a:stretch>
        </p:blipFill>
        <p:spPr>
          <a:xfrm>
            <a:off x="0" y="1"/>
            <a:ext cx="3099539" cy="3818858"/>
          </a:xfrm>
          <a:prstGeom prst="rect">
            <a:avLst/>
          </a:prstGeom>
        </p:spPr>
      </p:pic>
      <p:pic>
        <p:nvPicPr>
          <p:cNvPr id="9" name="Picture 8">
            <a:extLst>
              <a:ext uri="{FF2B5EF4-FFF2-40B4-BE49-F238E27FC236}">
                <a16:creationId xmlns:a16="http://schemas.microsoft.com/office/drawing/2014/main" id="{DEEAF33C-85E0-CB7F-74C8-8B558F42FD57}"/>
              </a:ext>
            </a:extLst>
          </p:cNvPr>
          <p:cNvPicPr>
            <a:picLocks noChangeAspect="1"/>
          </p:cNvPicPr>
          <p:nvPr/>
        </p:nvPicPr>
        <p:blipFill>
          <a:blip r:embed="rId4"/>
          <a:stretch>
            <a:fillRect/>
          </a:stretch>
        </p:blipFill>
        <p:spPr>
          <a:xfrm>
            <a:off x="7209744" y="3429000"/>
            <a:ext cx="3257839" cy="3431893"/>
          </a:xfrm>
          <a:prstGeom prst="rect">
            <a:avLst/>
          </a:prstGeom>
        </p:spPr>
      </p:pic>
      <p:pic>
        <p:nvPicPr>
          <p:cNvPr id="11" name="Picture 10">
            <a:extLst>
              <a:ext uri="{FF2B5EF4-FFF2-40B4-BE49-F238E27FC236}">
                <a16:creationId xmlns:a16="http://schemas.microsoft.com/office/drawing/2014/main" id="{FB65B59A-4A0A-9233-8D14-0B9C4606EFA5}"/>
              </a:ext>
            </a:extLst>
          </p:cNvPr>
          <p:cNvPicPr>
            <a:picLocks noChangeAspect="1"/>
          </p:cNvPicPr>
          <p:nvPr/>
        </p:nvPicPr>
        <p:blipFill>
          <a:blip r:embed="rId5"/>
          <a:stretch>
            <a:fillRect/>
          </a:stretch>
        </p:blipFill>
        <p:spPr>
          <a:xfrm>
            <a:off x="9227791" y="0"/>
            <a:ext cx="2963705" cy="3492660"/>
          </a:xfrm>
          <a:prstGeom prst="rect">
            <a:avLst/>
          </a:prstGeom>
        </p:spPr>
      </p:pic>
      <p:pic>
        <p:nvPicPr>
          <p:cNvPr id="7" name="Picture 6">
            <a:extLst>
              <a:ext uri="{FF2B5EF4-FFF2-40B4-BE49-F238E27FC236}">
                <a16:creationId xmlns:a16="http://schemas.microsoft.com/office/drawing/2014/main" id="{4D6683D9-6F39-4E05-DAB9-AEA90577FFDB}"/>
              </a:ext>
            </a:extLst>
          </p:cNvPr>
          <p:cNvPicPr>
            <a:picLocks noChangeAspect="1"/>
          </p:cNvPicPr>
          <p:nvPr/>
        </p:nvPicPr>
        <p:blipFill>
          <a:blip r:embed="rId6"/>
          <a:srcRect l="7948"/>
          <a:stretch/>
        </p:blipFill>
        <p:spPr>
          <a:xfrm>
            <a:off x="4719946" y="-1"/>
            <a:ext cx="3099539" cy="3755985"/>
          </a:xfrm>
          <a:prstGeom prst="rect">
            <a:avLst/>
          </a:prstGeom>
        </p:spPr>
      </p:pic>
    </p:spTree>
    <p:extLst>
      <p:ext uri="{BB962C8B-B14F-4D97-AF65-F5344CB8AC3E}">
        <p14:creationId xmlns:p14="http://schemas.microsoft.com/office/powerpoint/2010/main" val="231092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60CEB-8E9A-7CA7-9BEF-270E00BDADB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AA7ED5B-5ED7-C68B-14EA-D1B0A90D7785}"/>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9D389189-284D-9628-FC75-0D7100F65D5D}"/>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45" name="Title 1">
            <a:extLst>
              <a:ext uri="{FF2B5EF4-FFF2-40B4-BE49-F238E27FC236}">
                <a16:creationId xmlns:a16="http://schemas.microsoft.com/office/drawing/2014/main" id="{3016BF6B-E348-C8EC-ED3E-D7848C3BAE48}"/>
              </a:ext>
            </a:extLst>
          </p:cNvPr>
          <p:cNvSpPr txBox="1">
            <a:spLocks/>
          </p:cNvSpPr>
          <p:nvPr/>
        </p:nvSpPr>
        <p:spPr>
          <a:xfrm>
            <a:off x="267270" y="329596"/>
            <a:ext cx="11734230" cy="92568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GB" sz="2800" b="1" cap="all" dirty="0">
                <a:solidFill>
                  <a:srgbClr val="F08323"/>
                </a:solidFill>
                <a:latin typeface="Arial" panose="020B0604020202020204" pitchFamily="34" charset="0"/>
                <a:ea typeface="MS Mincho"/>
                <a:cs typeface="Arial" panose="020B0604020202020204" pitchFamily="34" charset="0"/>
              </a:rPr>
              <a:t>Public Private Partnerships</a:t>
            </a:r>
            <a:endParaRPr kumimoji="0" lang="en-GB" sz="2800" b="1" i="0" u="none" strike="noStrike" kern="1200" cap="all"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22" name="Picture 21" descr="A close up of a logo&#10;&#10;Description automatically generated">
            <a:extLst>
              <a:ext uri="{FF2B5EF4-FFF2-40B4-BE49-F238E27FC236}">
                <a16:creationId xmlns:a16="http://schemas.microsoft.com/office/drawing/2014/main" id="{164A8298-F72F-22E0-32B9-940F388EEB9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2" name="TextBox 1">
            <a:extLst>
              <a:ext uri="{FF2B5EF4-FFF2-40B4-BE49-F238E27FC236}">
                <a16:creationId xmlns:a16="http://schemas.microsoft.com/office/drawing/2014/main" id="{E38B64C5-B884-1D71-494C-AC2A016B328D}"/>
              </a:ext>
            </a:extLst>
          </p:cNvPr>
          <p:cNvSpPr txBox="1"/>
          <p:nvPr/>
        </p:nvSpPr>
        <p:spPr>
          <a:xfrm>
            <a:off x="431800" y="1524648"/>
            <a:ext cx="11449319" cy="4812885"/>
          </a:xfrm>
          <a:prstGeom prst="rect">
            <a:avLst/>
          </a:prstGeom>
          <a:noFill/>
        </p:spPr>
        <p:txBody>
          <a:bodyPr wrap="square" lIns="0" tIns="0" rIns="0" bIns="0" rtlCol="0">
            <a:noAutofit/>
          </a:bodyPr>
          <a:lstStyle/>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kumimoji="0" lang="en-GB" sz="3600" b="0" i="0" u="none" strike="noStrike" kern="1200" cap="none" spc="0" normalizeH="0" baseline="0" noProof="0" dirty="0">
                <a:ln>
                  <a:noFill/>
                </a:ln>
                <a:effectLst/>
                <a:uLnTx/>
                <a:uFillTx/>
                <a:latin typeface="Arial" panose="020B0604020202020204" pitchFamily="34" charset="0"/>
                <a:ea typeface="MS Mincho"/>
                <a:cs typeface="Arial" panose="020B0604020202020204" pitchFamily="34" charset="0"/>
              </a:rPr>
              <a:t>9 INFUSE awards</a:t>
            </a: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First </a:t>
            </a:r>
            <a:r>
              <a:rPr lang="en-GB" sz="3600" dirty="0">
                <a:solidFill>
                  <a:prstClr val="black"/>
                </a:solidFill>
                <a:latin typeface="Arial" panose="020B0604020202020204" pitchFamily="34" charset="0"/>
                <a:ea typeface="MS Mincho"/>
                <a:cs typeface="Arial" panose="020B0604020202020204" pitchFamily="34" charset="0"/>
              </a:rPr>
              <a:t>CRADA in Fusion between multiple labs </a:t>
            </a:r>
          </a:p>
          <a:p>
            <a:pPr lvl="1">
              <a:lnSpc>
                <a:spcPct val="150000"/>
              </a:lnSpc>
              <a:defRPr/>
            </a:pPr>
            <a:r>
              <a:rPr lang="en-GB" sz="3600" dirty="0">
                <a:solidFill>
                  <a:prstClr val="black"/>
                </a:solidFill>
                <a:latin typeface="Arial" panose="020B0604020202020204" pitchFamily="34" charset="0"/>
                <a:ea typeface="MS Mincho"/>
                <a:cs typeface="Arial" panose="020B0604020202020204" pitchFamily="34" charset="0"/>
              </a:rPr>
              <a:t>(ORNL and PPPL)</a:t>
            </a:r>
            <a:endPar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lang="en-GB" sz="3600" dirty="0">
                <a:solidFill>
                  <a:prstClr val="black"/>
                </a:solidFill>
                <a:latin typeface="Arial" panose="020B0604020202020204" pitchFamily="34" charset="0"/>
                <a:ea typeface="MS Mincho"/>
                <a:cs typeface="Arial" panose="020B0604020202020204" pitchFamily="34" charset="0"/>
              </a:rPr>
              <a:t>Participating with 5 of 6 FIRE consortia</a:t>
            </a: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lang="en-GB" sz="3600" dirty="0">
                <a:solidFill>
                  <a:prstClr val="black"/>
                </a:solidFill>
                <a:latin typeface="Arial" panose="020B0604020202020204" pitchFamily="34" charset="0"/>
                <a:ea typeface="MS Mincho"/>
                <a:cs typeface="Arial" panose="020B0604020202020204" pitchFamily="34" charset="0"/>
              </a:rPr>
              <a:t>Participating in 2 ARPA Chadwick awards (PFC)</a:t>
            </a: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DOE/DESNZ/TE joint award on LEAPS </a:t>
            </a:r>
          </a:p>
        </p:txBody>
      </p:sp>
    </p:spTree>
    <p:extLst>
      <p:ext uri="{BB962C8B-B14F-4D97-AF65-F5344CB8AC3E}">
        <p14:creationId xmlns:p14="http://schemas.microsoft.com/office/powerpoint/2010/main" val="835200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5646F-2FBE-68B0-566B-58F97C406E9F}"/>
            </a:ext>
          </a:extLst>
        </p:cNvPr>
        <p:cNvGrpSpPr/>
        <p:nvPr/>
      </p:nvGrpSpPr>
      <p:grpSpPr>
        <a:xfrm>
          <a:off x="0" y="0"/>
          <a:ext cx="0" cy="0"/>
          <a:chOff x="0" y="0"/>
          <a:chExt cx="0" cy="0"/>
        </a:xfrm>
      </p:grpSpPr>
      <p:pic>
        <p:nvPicPr>
          <p:cNvPr id="12" name="Picture 11" descr="A screen shot of a graph&#10;&#10;AI-generated content may be incorrect.">
            <a:extLst>
              <a:ext uri="{FF2B5EF4-FFF2-40B4-BE49-F238E27FC236}">
                <a16:creationId xmlns:a16="http://schemas.microsoft.com/office/drawing/2014/main" id="{EF6BD0DE-87B5-2070-431B-A00720A6347D}"/>
              </a:ext>
            </a:extLst>
          </p:cNvPr>
          <p:cNvPicPr>
            <a:picLocks noChangeAspect="1"/>
          </p:cNvPicPr>
          <p:nvPr/>
        </p:nvPicPr>
        <p:blipFill>
          <a:blip r:embed="rId2"/>
          <a:stretch>
            <a:fillRect/>
          </a:stretch>
        </p:blipFill>
        <p:spPr>
          <a:xfrm>
            <a:off x="812800" y="145146"/>
            <a:ext cx="11258550" cy="6135909"/>
          </a:xfrm>
          <a:prstGeom prst="rect">
            <a:avLst/>
          </a:prstGeom>
          <a:noFill/>
        </p:spPr>
      </p:pic>
      <p:sp>
        <p:nvSpPr>
          <p:cNvPr id="5" name="Footer Placeholder 4">
            <a:extLst>
              <a:ext uri="{FF2B5EF4-FFF2-40B4-BE49-F238E27FC236}">
                <a16:creationId xmlns:a16="http://schemas.microsoft.com/office/drawing/2014/main" id="{6C20E412-92E2-5FC2-8EE7-CF9C3163F51A}"/>
              </a:ext>
            </a:extLst>
          </p:cNvPr>
          <p:cNvSpPr>
            <a:spLocks noGrp="1"/>
          </p:cNvSpPr>
          <p:nvPr>
            <p:ph type="ftr" sz="quarter" idx="11"/>
          </p:nvPr>
        </p:nvSpPr>
        <p:spPr/>
        <p:txBody>
          <a:bodyPr/>
          <a:lstStyle/>
          <a:p>
            <a:pPr marL="0" marR="0" lvl="0" indent="0" algn="l" defTabSz="1080550" rtl="0" eaLnBrk="1" fontAlgn="auto" latinLnBrk="0" hangingPunct="1">
              <a:lnSpc>
                <a:spcPct val="100000"/>
              </a:lnSpc>
              <a:spcBef>
                <a:spcPts val="0"/>
              </a:spcBef>
              <a:spcAft>
                <a:spcPts val="600"/>
              </a:spcAft>
              <a:buClrTx/>
              <a:buSzTx/>
              <a:buFontTx/>
              <a:buNone/>
              <a:tabLst/>
              <a:defRPr/>
            </a:pPr>
            <a:r>
              <a:rPr kumimoji="0" lang="en-GB" sz="867" b="0" i="0" u="none" strike="noStrike" kern="1200" cap="none" spc="0" normalizeH="0" baseline="0" noProof="0">
                <a:ln>
                  <a:noFill/>
                </a:ln>
                <a:solidFill>
                  <a:srgbClr val="8E9499"/>
                </a:solidFill>
                <a:effectLst/>
                <a:uLnTx/>
                <a:uFillTx/>
                <a:latin typeface="Gotham Rounded"/>
                <a:ea typeface="+mn-ea"/>
                <a:cs typeface="+mn-cs"/>
              </a:rPr>
              <a:t>© 2025 Tokamak Energy  Private and Confidential</a:t>
            </a:r>
          </a:p>
        </p:txBody>
      </p:sp>
      <p:sp>
        <p:nvSpPr>
          <p:cNvPr id="6" name="Slide Number Placeholder 5" hidden="1">
            <a:extLst>
              <a:ext uri="{FF2B5EF4-FFF2-40B4-BE49-F238E27FC236}">
                <a16:creationId xmlns:a16="http://schemas.microsoft.com/office/drawing/2014/main" id="{841F7135-C3AE-09E2-E082-D002356AB22E}"/>
              </a:ext>
            </a:extLst>
          </p:cNvPr>
          <p:cNvSpPr>
            <a:spLocks noGrp="1"/>
          </p:cNvSpPr>
          <p:nvPr>
            <p:ph type="sldNum" sz="quarter" idx="12"/>
          </p:nvPr>
        </p:nvSpPr>
        <p:spPr/>
        <p:txBody>
          <a:bodyPr/>
          <a:lstStyle/>
          <a:p>
            <a:pPr marL="0" marR="0" lvl="0" indent="0" algn="r" defTabSz="1080550" rtl="0" eaLnBrk="1" fontAlgn="auto" latinLnBrk="0" hangingPunct="1">
              <a:lnSpc>
                <a:spcPct val="100000"/>
              </a:lnSpc>
              <a:spcBef>
                <a:spcPts val="0"/>
              </a:spcBef>
              <a:spcAft>
                <a:spcPts val="600"/>
              </a:spcAft>
              <a:buClrTx/>
              <a:buSzTx/>
              <a:buFontTx/>
              <a:buNone/>
              <a:tabLst/>
              <a:defRPr/>
            </a:pPr>
            <a:fld id="{0B868178-02AE-42FC-958D-6B8F13B60175}" type="slidenum">
              <a:rPr kumimoji="0" lang="en-GB" sz="867" b="0" i="0" u="none" strike="noStrike" kern="1200" cap="none" spc="0" normalizeH="0" baseline="0" noProof="0" smtClean="0">
                <a:ln>
                  <a:noFill/>
                </a:ln>
                <a:solidFill>
                  <a:srgbClr val="EF8222"/>
                </a:solidFill>
                <a:effectLst/>
                <a:uLnTx/>
                <a:uFillTx/>
                <a:latin typeface="Gotham Rounded"/>
                <a:ea typeface="+mn-ea"/>
                <a:cs typeface="+mn-cs"/>
              </a:rPr>
              <a:pPr marL="0" marR="0" lvl="0" indent="0" algn="r" defTabSz="1080550" rtl="0" eaLnBrk="1" fontAlgn="auto" latinLnBrk="0" hangingPunct="1">
                <a:lnSpc>
                  <a:spcPct val="100000"/>
                </a:lnSpc>
                <a:spcBef>
                  <a:spcPts val="0"/>
                </a:spcBef>
                <a:spcAft>
                  <a:spcPts val="600"/>
                </a:spcAft>
                <a:buClrTx/>
                <a:buSzTx/>
                <a:buFontTx/>
                <a:buNone/>
                <a:tabLst/>
                <a:defRPr/>
              </a:pPr>
              <a:t>27</a:t>
            </a:fld>
            <a:endParaRPr kumimoji="0" lang="en-GB" sz="867" b="0" i="0" u="none" strike="noStrike" kern="1200" cap="none" spc="0" normalizeH="0" baseline="0" noProof="0">
              <a:ln>
                <a:noFill/>
              </a:ln>
              <a:solidFill>
                <a:srgbClr val="EF8222"/>
              </a:solidFill>
              <a:effectLst/>
              <a:uLnTx/>
              <a:uFillTx/>
              <a:latin typeface="Gotham Rounded"/>
              <a:ea typeface="+mn-ea"/>
              <a:cs typeface="+mn-cs"/>
            </a:endParaRPr>
          </a:p>
        </p:txBody>
      </p:sp>
    </p:spTree>
    <p:extLst>
      <p:ext uri="{BB962C8B-B14F-4D97-AF65-F5344CB8AC3E}">
        <p14:creationId xmlns:p14="http://schemas.microsoft.com/office/powerpoint/2010/main" val="1371982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FBE8A-D0DB-5D5D-D5A8-A8BA688F90C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CD5B91A-062A-44E1-3C68-6FBBDECAC2CC}"/>
              </a:ext>
            </a:extLst>
          </p:cNvPr>
          <p:cNvSpPr txBox="1"/>
          <p:nvPr/>
        </p:nvSpPr>
        <p:spPr>
          <a:xfrm>
            <a:off x="6096000" y="764704"/>
            <a:ext cx="6272720" cy="532859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9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en-GB" sz="23900" b="1" i="0" u="none" strike="noStrike" kern="1200" cap="none" spc="0" normalizeH="0" baseline="0" noProof="0" dirty="0">
              <a:ln>
                <a:noFill/>
              </a:ln>
              <a:solidFill>
                <a:srgbClr val="FB6E05"/>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1AF4E9E-89CE-60D8-1615-CF3296E6326A}"/>
              </a:ext>
            </a:extLst>
          </p:cNvPr>
          <p:cNvSpPr txBox="1"/>
          <p:nvPr/>
        </p:nvSpPr>
        <p:spPr>
          <a:xfrm>
            <a:off x="381000" y="313907"/>
            <a:ext cx="10502900"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fusion technology &amp; facilities. </a:t>
            </a:r>
          </a:p>
        </p:txBody>
      </p:sp>
    </p:spTree>
    <p:extLst>
      <p:ext uri="{BB962C8B-B14F-4D97-AF65-F5344CB8AC3E}">
        <p14:creationId xmlns:p14="http://schemas.microsoft.com/office/powerpoint/2010/main" val="4020576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4F1F2-8450-AE8E-E17C-B621440D3C2F}"/>
              </a:ext>
            </a:extLst>
          </p:cNvPr>
          <p:cNvSpPr/>
          <p:nvPr/>
        </p:nvSpPr>
        <p:spPr>
          <a:xfrm>
            <a:off x="257175" y="94873"/>
            <a:ext cx="5669321" cy="3342834"/>
          </a:xfrm>
          <a:prstGeom prst="rect">
            <a:avLst/>
          </a:prstGeom>
          <a:noFill/>
          <a:ln>
            <a:solidFill>
              <a:srgbClr val="F083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S Mincho"/>
              <a:cs typeface="Arial" panose="020B0604020202020204" pitchFamily="34" charset="0"/>
            </a:endParaRPr>
          </a:p>
        </p:txBody>
      </p:sp>
      <p:graphicFrame>
        <p:nvGraphicFramePr>
          <p:cNvPr id="44" name="Table 40">
            <a:extLst>
              <a:ext uri="{FF2B5EF4-FFF2-40B4-BE49-F238E27FC236}">
                <a16:creationId xmlns:a16="http://schemas.microsoft.com/office/drawing/2014/main" id="{88B67A93-C09C-BEE6-E5A5-DA3782F38000}"/>
              </a:ext>
            </a:extLst>
          </p:cNvPr>
          <p:cNvGraphicFramePr>
            <a:graphicFrameLocks noGrp="1"/>
          </p:cNvGraphicFramePr>
          <p:nvPr/>
        </p:nvGraphicFramePr>
        <p:xfrm>
          <a:off x="654151" y="4379370"/>
          <a:ext cx="5089447" cy="1529080"/>
        </p:xfrm>
        <a:graphic>
          <a:graphicData uri="http://schemas.openxmlformats.org/drawingml/2006/table">
            <a:tbl>
              <a:tblPr firstRow="1" bandRow="1">
                <a:tableStyleId>{5C22544A-7EE6-4342-B048-85BDC9FD1C3A}</a:tableStyleId>
              </a:tblPr>
              <a:tblGrid>
                <a:gridCol w="1546124">
                  <a:extLst>
                    <a:ext uri="{9D8B030D-6E8A-4147-A177-3AD203B41FA5}">
                      <a16:colId xmlns:a16="http://schemas.microsoft.com/office/drawing/2014/main" val="1449177922"/>
                    </a:ext>
                  </a:extLst>
                </a:gridCol>
                <a:gridCol w="1743075">
                  <a:extLst>
                    <a:ext uri="{9D8B030D-6E8A-4147-A177-3AD203B41FA5}">
                      <a16:colId xmlns:a16="http://schemas.microsoft.com/office/drawing/2014/main" val="318338891"/>
                    </a:ext>
                  </a:extLst>
                </a:gridCol>
                <a:gridCol w="1800248">
                  <a:extLst>
                    <a:ext uri="{9D8B030D-6E8A-4147-A177-3AD203B41FA5}">
                      <a16:colId xmlns:a16="http://schemas.microsoft.com/office/drawing/2014/main" val="2812477915"/>
                    </a:ext>
                  </a:extLst>
                </a:gridCol>
              </a:tblGrid>
              <a:tr h="370840">
                <a:tc>
                  <a:txBody>
                    <a:bodyPr/>
                    <a:lstStyle/>
                    <a:p>
                      <a:pPr algn="ctr"/>
                      <a:r>
                        <a:rPr lang="en-GB" sz="1100" b="0">
                          <a:solidFill>
                            <a:schemeClr val="tx1"/>
                          </a:solidFill>
                          <a:latin typeface="Gotham Rounded Medium" panose="02000000000000000000" pitchFamily="2" charset="0"/>
                        </a:rPr>
                        <a:t>Tech. Readiness</a:t>
                      </a:r>
                    </a:p>
                  </a:txBody>
                  <a:tcPr anchor="ctr">
                    <a:lnR w="6350" cap="flat" cmpd="sng" algn="ctr">
                      <a:solidFill>
                        <a:schemeClr val="bg2">
                          <a:lumMod val="40000"/>
                          <a:lumOff val="60000"/>
                        </a:schemeClr>
                      </a:solidFill>
                      <a:prstDash val="solid"/>
                      <a:round/>
                      <a:headEnd type="none" w="med" len="med"/>
                      <a:tailEnd type="none" w="med" len="med"/>
                    </a:lnR>
                    <a:noFill/>
                  </a:tcPr>
                </a:tc>
                <a:tc>
                  <a:txBody>
                    <a:bodyPr/>
                    <a:lstStyle/>
                    <a:p>
                      <a:pPr algn="ctr"/>
                      <a:r>
                        <a:rPr lang="en-GB" sz="1100" b="0">
                          <a:solidFill>
                            <a:schemeClr val="tx1"/>
                          </a:solidFill>
                          <a:latin typeface="Gotham Rounded Medium" panose="02000000000000000000" pitchFamily="2" charset="0"/>
                        </a:rPr>
                        <a:t>Complexity</a:t>
                      </a:r>
                    </a:p>
                  </a:txBody>
                  <a:tcPr anchor="ctr">
                    <a:lnL w="6350" cap="flat" cmpd="sng" algn="ctr">
                      <a:solidFill>
                        <a:schemeClr val="bg2">
                          <a:lumMod val="40000"/>
                          <a:lumOff val="60000"/>
                        </a:schemeClr>
                      </a:solid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a:solidFill>
                            <a:schemeClr val="tx1"/>
                          </a:solidFill>
                          <a:latin typeface="Gotham Rounded Medium" panose="02000000000000000000" pitchFamily="2" charset="0"/>
                        </a:rPr>
                        <a:t>Progress to Steady-state</a:t>
                      </a:r>
                    </a:p>
                  </a:txBody>
                  <a:tcPr anchor="ctr">
                    <a:lnL w="635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3284869099"/>
                  </a:ext>
                </a:extLst>
              </a:tr>
              <a:tr h="370840">
                <a:tc>
                  <a:txBody>
                    <a:bodyPr/>
                    <a:lstStyle/>
                    <a:p>
                      <a:pPr algn="ctr"/>
                      <a:r>
                        <a:rPr lang="en-GB" sz="1050" b="0">
                          <a:solidFill>
                            <a:schemeClr val="tx1"/>
                          </a:solidFill>
                          <a:latin typeface="+mn-lt"/>
                        </a:rPr>
                        <a:t>Less studied than Tokamaks</a:t>
                      </a:r>
                    </a:p>
                  </a:txBody>
                  <a:tcPr anchor="ctr">
                    <a:lnR w="6350" cap="flat" cmpd="sng" algn="ctr">
                      <a:solidFill>
                        <a:schemeClr val="bg2">
                          <a:lumMod val="40000"/>
                          <a:lumOff val="60000"/>
                        </a:schemeClr>
                      </a:solidFill>
                      <a:prstDash val="solid"/>
                      <a:round/>
                      <a:headEnd type="none" w="med" len="med"/>
                      <a:tailEnd type="none" w="med" len="med"/>
                    </a:lnR>
                    <a:noFill/>
                  </a:tcPr>
                </a:tc>
                <a:tc>
                  <a:txBody>
                    <a:bodyPr/>
                    <a:lstStyle/>
                    <a:p>
                      <a:pPr algn="ctr"/>
                      <a:r>
                        <a:rPr lang="en-GB" sz="1050" b="0">
                          <a:solidFill>
                            <a:schemeClr val="tx1"/>
                          </a:solidFill>
                          <a:latin typeface="+mn-lt"/>
                        </a:rPr>
                        <a:t>Requires complex non-planar Sup. Con. magnets &amp; Integrated Fuel Cycle</a:t>
                      </a:r>
                    </a:p>
                  </a:txBody>
                  <a:tcPr anchor="ctr">
                    <a:lnL w="6350" cap="flat" cmpd="sng" algn="ctr">
                      <a:solidFill>
                        <a:schemeClr val="bg2">
                          <a:lumMod val="40000"/>
                          <a:lumOff val="60000"/>
                        </a:schemeClr>
                      </a:solid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a:solidFill>
                            <a:schemeClr val="tx1"/>
                          </a:solidFill>
                          <a:latin typeface="+mn-lt"/>
                        </a:rPr>
                        <a:t>Limited demonstrated progress but intrinsically stable</a:t>
                      </a:r>
                    </a:p>
                  </a:txBody>
                  <a:tcPr anchor="ctr">
                    <a:lnL w="635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745578904"/>
                  </a:ext>
                </a:extLst>
              </a:tr>
              <a:tr h="370840">
                <a:tc>
                  <a:txBody>
                    <a:bodyPr/>
                    <a:lstStyle/>
                    <a:p>
                      <a:pPr algn="ctr"/>
                      <a:endParaRPr lang="en-GB" sz="1100" b="0">
                        <a:solidFill>
                          <a:schemeClr val="tx1"/>
                        </a:solidFill>
                        <a:latin typeface="+mn-lt"/>
                      </a:endParaRPr>
                    </a:p>
                  </a:txBody>
                  <a:tcPr anchor="ctr">
                    <a:lnR w="6350" cap="flat" cmpd="sng" algn="ctr">
                      <a:solidFill>
                        <a:schemeClr val="bg2">
                          <a:lumMod val="40000"/>
                          <a:lumOff val="60000"/>
                        </a:schemeClr>
                      </a:solidFill>
                      <a:prstDash val="solid"/>
                      <a:round/>
                      <a:headEnd type="none" w="med" len="med"/>
                      <a:tailEnd type="none" w="med" len="med"/>
                    </a:lnR>
                    <a:noFill/>
                  </a:tcPr>
                </a:tc>
                <a:tc>
                  <a:txBody>
                    <a:bodyPr/>
                    <a:lstStyle/>
                    <a:p>
                      <a:pPr algn="ctr"/>
                      <a:endParaRPr lang="en-GB" sz="1100" b="0">
                        <a:solidFill>
                          <a:schemeClr val="tx1"/>
                        </a:solidFill>
                        <a:latin typeface="+mn-lt"/>
                      </a:endParaRPr>
                    </a:p>
                  </a:txBody>
                  <a:tcPr anchor="ctr">
                    <a:lnL w="6350" cap="flat" cmpd="sng" algn="ctr">
                      <a:solidFill>
                        <a:schemeClr val="bg2">
                          <a:lumMod val="40000"/>
                          <a:lumOff val="60000"/>
                        </a:schemeClr>
                      </a:solid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latin typeface="+mn-lt"/>
                      </a:endParaRPr>
                    </a:p>
                  </a:txBody>
                  <a:tcPr anchor="ctr">
                    <a:lnL w="635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2686446651"/>
                  </a:ext>
                </a:extLst>
              </a:tr>
            </a:tbl>
          </a:graphicData>
        </a:graphic>
      </p:graphicFrame>
      <p:graphicFrame>
        <p:nvGraphicFramePr>
          <p:cNvPr id="45" name="Table 40">
            <a:extLst>
              <a:ext uri="{FF2B5EF4-FFF2-40B4-BE49-F238E27FC236}">
                <a16:creationId xmlns:a16="http://schemas.microsoft.com/office/drawing/2014/main" id="{2D79BD8F-2D78-B17B-417F-F6C994FF596C}"/>
              </a:ext>
            </a:extLst>
          </p:cNvPr>
          <p:cNvGraphicFramePr>
            <a:graphicFrameLocks noGrp="1"/>
          </p:cNvGraphicFramePr>
          <p:nvPr/>
        </p:nvGraphicFramePr>
        <p:xfrm>
          <a:off x="6505460" y="1047175"/>
          <a:ext cx="5089447" cy="1369060"/>
        </p:xfrm>
        <a:graphic>
          <a:graphicData uri="http://schemas.openxmlformats.org/drawingml/2006/table">
            <a:tbl>
              <a:tblPr firstRow="1" bandRow="1">
                <a:tableStyleId>{5C22544A-7EE6-4342-B048-85BDC9FD1C3A}</a:tableStyleId>
              </a:tblPr>
              <a:tblGrid>
                <a:gridCol w="1696482">
                  <a:extLst>
                    <a:ext uri="{9D8B030D-6E8A-4147-A177-3AD203B41FA5}">
                      <a16:colId xmlns:a16="http://schemas.microsoft.com/office/drawing/2014/main" val="1449177922"/>
                    </a:ext>
                  </a:extLst>
                </a:gridCol>
                <a:gridCol w="1742158">
                  <a:extLst>
                    <a:ext uri="{9D8B030D-6E8A-4147-A177-3AD203B41FA5}">
                      <a16:colId xmlns:a16="http://schemas.microsoft.com/office/drawing/2014/main" val="318338891"/>
                    </a:ext>
                  </a:extLst>
                </a:gridCol>
                <a:gridCol w="1650807">
                  <a:extLst>
                    <a:ext uri="{9D8B030D-6E8A-4147-A177-3AD203B41FA5}">
                      <a16:colId xmlns:a16="http://schemas.microsoft.com/office/drawing/2014/main" val="2812477915"/>
                    </a:ext>
                  </a:extLst>
                </a:gridCol>
              </a:tblGrid>
              <a:tr h="370840">
                <a:tc>
                  <a:txBody>
                    <a:bodyPr/>
                    <a:lstStyle/>
                    <a:p>
                      <a:pPr algn="ctr"/>
                      <a:r>
                        <a:rPr lang="en-GB" sz="1100" b="0">
                          <a:solidFill>
                            <a:schemeClr val="tx1"/>
                          </a:solidFill>
                          <a:latin typeface="Gotham Rounded Medium" panose="02000000000000000000" pitchFamily="2" charset="0"/>
                        </a:rPr>
                        <a:t>Tech. Readiness</a:t>
                      </a:r>
                    </a:p>
                  </a:txBody>
                  <a:tcPr anchor="ctr">
                    <a:lnR w="6350" cap="flat" cmpd="sng" algn="ctr">
                      <a:solidFill>
                        <a:schemeClr val="bg2">
                          <a:lumMod val="40000"/>
                          <a:lumOff val="60000"/>
                        </a:schemeClr>
                      </a:solidFill>
                      <a:prstDash val="solid"/>
                      <a:round/>
                      <a:headEnd type="none" w="med" len="med"/>
                      <a:tailEnd type="none" w="med" len="med"/>
                    </a:lnR>
                    <a:noFill/>
                  </a:tcPr>
                </a:tc>
                <a:tc>
                  <a:txBody>
                    <a:bodyPr/>
                    <a:lstStyle/>
                    <a:p>
                      <a:pPr algn="ctr"/>
                      <a:r>
                        <a:rPr lang="en-GB" sz="1100" b="0">
                          <a:solidFill>
                            <a:schemeClr val="tx1"/>
                          </a:solidFill>
                          <a:latin typeface="Gotham Rounded Medium" panose="02000000000000000000" pitchFamily="2" charset="0"/>
                        </a:rPr>
                        <a:t>Complexity</a:t>
                      </a:r>
                    </a:p>
                  </a:txBody>
                  <a:tcPr anchor="ctr">
                    <a:lnL w="6350" cap="flat" cmpd="sng" algn="ctr">
                      <a:solidFill>
                        <a:schemeClr val="bg2">
                          <a:lumMod val="40000"/>
                          <a:lumOff val="60000"/>
                        </a:schemeClr>
                      </a:solid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a:solidFill>
                            <a:schemeClr val="tx1"/>
                          </a:solidFill>
                          <a:latin typeface="Gotham Rounded Medium" panose="02000000000000000000" pitchFamily="2" charset="0"/>
                        </a:rPr>
                        <a:t>Progress to Steady-state</a:t>
                      </a:r>
                    </a:p>
                  </a:txBody>
                  <a:tcPr anchor="ctr">
                    <a:lnL w="635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3284869099"/>
                  </a:ext>
                </a:extLst>
              </a:tr>
              <a:tr h="370840">
                <a:tc>
                  <a:txBody>
                    <a:bodyPr/>
                    <a:lstStyle/>
                    <a:p>
                      <a:pPr algn="ctr"/>
                      <a:r>
                        <a:rPr lang="en-GB" sz="1050" b="0">
                          <a:solidFill>
                            <a:schemeClr val="tx1"/>
                          </a:solidFill>
                          <a:latin typeface="+mn-lt"/>
                        </a:rPr>
                        <a:t>Very low TRL, limited demonstration </a:t>
                      </a:r>
                    </a:p>
                  </a:txBody>
                  <a:tcPr anchor="ctr">
                    <a:lnR w="6350" cap="flat" cmpd="sng" algn="ctr">
                      <a:solidFill>
                        <a:schemeClr val="bg2">
                          <a:lumMod val="40000"/>
                          <a:lumOff val="60000"/>
                        </a:schemeClr>
                      </a:solidFill>
                      <a:prstDash val="solid"/>
                      <a:round/>
                      <a:headEnd type="none" w="med" len="med"/>
                      <a:tailEnd type="none" w="med" len="med"/>
                    </a:lnR>
                    <a:noFill/>
                  </a:tcPr>
                </a:tc>
                <a:tc>
                  <a:txBody>
                    <a:bodyPr/>
                    <a:lstStyle/>
                    <a:p>
                      <a:pPr algn="ctr"/>
                      <a:r>
                        <a:rPr lang="en-GB" sz="1050" b="0">
                          <a:solidFill>
                            <a:schemeClr val="tx1"/>
                          </a:solidFill>
                          <a:latin typeface="+mn-lt"/>
                        </a:rPr>
                        <a:t>Theoretically less complex due to linear layout</a:t>
                      </a:r>
                    </a:p>
                  </a:txBody>
                  <a:tcPr anchor="ctr">
                    <a:lnL w="6350" cap="flat" cmpd="sng" algn="ctr">
                      <a:solidFill>
                        <a:schemeClr val="bg2">
                          <a:lumMod val="40000"/>
                          <a:lumOff val="60000"/>
                        </a:schemeClr>
                      </a:solid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a:solidFill>
                            <a:schemeClr val="tx1"/>
                          </a:solidFill>
                          <a:latin typeface="+mn-lt"/>
                        </a:rPr>
                        <a:t>Very limited progress</a:t>
                      </a:r>
                    </a:p>
                  </a:txBody>
                  <a:tcPr anchor="ctr">
                    <a:lnL w="635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745578904"/>
                  </a:ext>
                </a:extLst>
              </a:tr>
              <a:tr h="370840">
                <a:tc>
                  <a:txBody>
                    <a:bodyPr/>
                    <a:lstStyle/>
                    <a:p>
                      <a:pPr algn="ctr"/>
                      <a:endParaRPr lang="en-GB" sz="1100" b="0">
                        <a:solidFill>
                          <a:schemeClr val="tx1"/>
                        </a:solidFill>
                        <a:latin typeface="+mn-lt"/>
                      </a:endParaRPr>
                    </a:p>
                  </a:txBody>
                  <a:tcPr anchor="ctr">
                    <a:lnR w="6350" cap="flat" cmpd="sng" algn="ctr">
                      <a:solidFill>
                        <a:schemeClr val="bg2">
                          <a:lumMod val="40000"/>
                          <a:lumOff val="60000"/>
                        </a:schemeClr>
                      </a:solidFill>
                      <a:prstDash val="solid"/>
                      <a:round/>
                      <a:headEnd type="none" w="med" len="med"/>
                      <a:tailEnd type="none" w="med" len="med"/>
                    </a:lnR>
                    <a:noFill/>
                  </a:tcPr>
                </a:tc>
                <a:tc>
                  <a:txBody>
                    <a:bodyPr/>
                    <a:lstStyle/>
                    <a:p>
                      <a:pPr algn="ctr"/>
                      <a:endParaRPr lang="en-GB" sz="1100" b="0">
                        <a:solidFill>
                          <a:schemeClr val="tx1"/>
                        </a:solidFill>
                        <a:latin typeface="+mn-lt"/>
                      </a:endParaRPr>
                    </a:p>
                  </a:txBody>
                  <a:tcPr anchor="ctr">
                    <a:lnL w="6350" cap="flat" cmpd="sng" algn="ctr">
                      <a:solidFill>
                        <a:schemeClr val="bg2">
                          <a:lumMod val="40000"/>
                          <a:lumOff val="60000"/>
                        </a:schemeClr>
                      </a:solid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latin typeface="+mn-lt"/>
                      </a:endParaRPr>
                    </a:p>
                  </a:txBody>
                  <a:tcPr anchor="ctr">
                    <a:lnL w="635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2686446651"/>
                  </a:ext>
                </a:extLst>
              </a:tr>
            </a:tbl>
          </a:graphicData>
        </a:graphic>
      </p:graphicFrame>
      <p:grpSp>
        <p:nvGrpSpPr>
          <p:cNvPr id="43" name="Group 42">
            <a:extLst>
              <a:ext uri="{FF2B5EF4-FFF2-40B4-BE49-F238E27FC236}">
                <a16:creationId xmlns:a16="http://schemas.microsoft.com/office/drawing/2014/main" id="{FFF8F930-8DFA-3992-51FA-28F60A3E674A}"/>
              </a:ext>
            </a:extLst>
          </p:cNvPr>
          <p:cNvGrpSpPr/>
          <p:nvPr/>
        </p:nvGrpSpPr>
        <p:grpSpPr>
          <a:xfrm>
            <a:off x="10352396" y="3402174"/>
            <a:ext cx="1242511" cy="823865"/>
            <a:chOff x="10245819" y="3382461"/>
            <a:chExt cx="1579552" cy="982215"/>
          </a:xfrm>
        </p:grpSpPr>
        <p:pic>
          <p:nvPicPr>
            <p:cNvPr id="41" name="Picture 40">
              <a:extLst>
                <a:ext uri="{FF2B5EF4-FFF2-40B4-BE49-F238E27FC236}">
                  <a16:creationId xmlns:a16="http://schemas.microsoft.com/office/drawing/2014/main" id="{B58B4129-C313-86DB-3E78-8AD437323EF2}"/>
                </a:ext>
              </a:extLst>
            </p:cNvPr>
            <p:cNvPicPr>
              <a:picLocks noChangeAspect="1"/>
            </p:cNvPicPr>
            <p:nvPr/>
          </p:nvPicPr>
          <p:blipFill rotWithShape="1">
            <a:blip r:embed="rId2"/>
            <a:srcRect r="55999"/>
            <a:stretch/>
          </p:blipFill>
          <p:spPr>
            <a:xfrm rot="16200000">
              <a:off x="10591026" y="3130332"/>
              <a:ext cx="889137" cy="1579552"/>
            </a:xfrm>
            <a:prstGeom prst="rect">
              <a:avLst/>
            </a:prstGeom>
          </p:spPr>
        </p:pic>
        <p:sp>
          <p:nvSpPr>
            <p:cNvPr id="42" name="Rectangle 41">
              <a:extLst>
                <a:ext uri="{FF2B5EF4-FFF2-40B4-BE49-F238E27FC236}">
                  <a16:creationId xmlns:a16="http://schemas.microsoft.com/office/drawing/2014/main" id="{FC51134E-8B56-14F7-B41D-8F818605E7DE}"/>
                </a:ext>
              </a:extLst>
            </p:cNvPr>
            <p:cNvSpPr/>
            <p:nvPr/>
          </p:nvSpPr>
          <p:spPr>
            <a:xfrm>
              <a:off x="10744200" y="3382461"/>
              <a:ext cx="112110" cy="35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S Mincho"/>
                <a:cs typeface="Arial" panose="020B0604020202020204" pitchFamily="34" charset="0"/>
              </a:endParaRPr>
            </a:p>
          </p:txBody>
        </p:sp>
      </p:grpSp>
      <p:graphicFrame>
        <p:nvGraphicFramePr>
          <p:cNvPr id="40" name="Table 40">
            <a:extLst>
              <a:ext uri="{FF2B5EF4-FFF2-40B4-BE49-F238E27FC236}">
                <a16:creationId xmlns:a16="http://schemas.microsoft.com/office/drawing/2014/main" id="{93E9BC62-35DF-AAF9-4A79-5AAB1262BF14}"/>
              </a:ext>
            </a:extLst>
          </p:cNvPr>
          <p:cNvGraphicFramePr>
            <a:graphicFrameLocks noGrp="1"/>
          </p:cNvGraphicFramePr>
          <p:nvPr/>
        </p:nvGraphicFramePr>
        <p:xfrm>
          <a:off x="480876" y="1037641"/>
          <a:ext cx="5310324" cy="1369060"/>
        </p:xfrm>
        <a:graphic>
          <a:graphicData uri="http://schemas.openxmlformats.org/drawingml/2006/table">
            <a:tbl>
              <a:tblPr firstRow="1" bandRow="1">
                <a:tableStyleId>{5C22544A-7EE6-4342-B048-85BDC9FD1C3A}</a:tableStyleId>
              </a:tblPr>
              <a:tblGrid>
                <a:gridCol w="1513841">
                  <a:extLst>
                    <a:ext uri="{9D8B030D-6E8A-4147-A177-3AD203B41FA5}">
                      <a16:colId xmlns:a16="http://schemas.microsoft.com/office/drawing/2014/main" val="1449177922"/>
                    </a:ext>
                  </a:extLst>
                </a:gridCol>
                <a:gridCol w="1967798">
                  <a:extLst>
                    <a:ext uri="{9D8B030D-6E8A-4147-A177-3AD203B41FA5}">
                      <a16:colId xmlns:a16="http://schemas.microsoft.com/office/drawing/2014/main" val="318338891"/>
                    </a:ext>
                  </a:extLst>
                </a:gridCol>
                <a:gridCol w="1828685">
                  <a:extLst>
                    <a:ext uri="{9D8B030D-6E8A-4147-A177-3AD203B41FA5}">
                      <a16:colId xmlns:a16="http://schemas.microsoft.com/office/drawing/2014/main" val="2812477915"/>
                    </a:ext>
                  </a:extLst>
                </a:gridCol>
              </a:tblGrid>
              <a:tr h="370840">
                <a:tc>
                  <a:txBody>
                    <a:bodyPr/>
                    <a:lstStyle/>
                    <a:p>
                      <a:pPr algn="ctr"/>
                      <a:r>
                        <a:rPr lang="en-GB" sz="1100" b="0">
                          <a:solidFill>
                            <a:schemeClr val="tx1"/>
                          </a:solidFill>
                          <a:latin typeface="Gotham Rounded Medium" panose="02000000000000000000" pitchFamily="2" charset="0"/>
                        </a:rPr>
                        <a:t>Tech. Readiness</a:t>
                      </a:r>
                    </a:p>
                  </a:txBody>
                  <a:tcPr anchor="ctr">
                    <a:lnR w="12700" cap="flat" cmpd="sng" algn="ctr">
                      <a:solidFill>
                        <a:schemeClr val="bg2">
                          <a:lumMod val="40000"/>
                          <a:lumOff val="60000"/>
                        </a:schemeClr>
                      </a:solidFill>
                      <a:prstDash val="solid"/>
                      <a:round/>
                      <a:headEnd type="none" w="med" len="med"/>
                      <a:tailEnd type="none" w="med" len="med"/>
                    </a:lnR>
                    <a:noFill/>
                  </a:tcPr>
                </a:tc>
                <a:tc>
                  <a:txBody>
                    <a:bodyPr/>
                    <a:lstStyle/>
                    <a:p>
                      <a:pPr algn="ctr"/>
                      <a:r>
                        <a:rPr lang="en-GB" sz="1100" b="0">
                          <a:solidFill>
                            <a:schemeClr val="tx1"/>
                          </a:solidFill>
                          <a:latin typeface="Gotham Rounded Medium" panose="02000000000000000000" pitchFamily="2" charset="0"/>
                        </a:rPr>
                        <a:t>Complexity</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a:solidFill>
                            <a:schemeClr val="tx1"/>
                          </a:solidFill>
                          <a:latin typeface="Gotham Rounded Medium" panose="02000000000000000000" pitchFamily="2" charset="0"/>
                        </a:rPr>
                        <a:t>Progress to Steady-state</a:t>
                      </a:r>
                    </a:p>
                  </a:txBody>
                  <a:tcPr anchor="ctr">
                    <a:lnL w="1270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3284869099"/>
                  </a:ext>
                </a:extLst>
              </a:tr>
              <a:tr h="370840">
                <a:tc>
                  <a:txBody>
                    <a:bodyPr/>
                    <a:lstStyle/>
                    <a:p>
                      <a:pPr algn="ctr"/>
                      <a:r>
                        <a:rPr lang="en-GB" sz="1050" b="0">
                          <a:solidFill>
                            <a:schemeClr val="tx1"/>
                          </a:solidFill>
                          <a:latin typeface="+mn-lt"/>
                        </a:rPr>
                        <a:t>Most mature fusion design</a:t>
                      </a:r>
                    </a:p>
                  </a:txBody>
                  <a:tcPr anchor="ctr">
                    <a:lnR w="12700" cap="flat" cmpd="sng" algn="ctr">
                      <a:solidFill>
                        <a:schemeClr val="bg2">
                          <a:lumMod val="40000"/>
                          <a:lumOff val="60000"/>
                        </a:schemeClr>
                      </a:solidFill>
                      <a:prstDash val="solid"/>
                      <a:round/>
                      <a:headEnd type="none" w="med" len="med"/>
                      <a:tailEnd type="none" w="med" len="med"/>
                    </a:lnR>
                    <a:noFill/>
                  </a:tcPr>
                </a:tc>
                <a:tc>
                  <a:txBody>
                    <a:bodyPr/>
                    <a:lstStyle/>
                    <a:p>
                      <a:pPr algn="ctr"/>
                      <a:r>
                        <a:rPr lang="en-GB" sz="1050" b="0">
                          <a:solidFill>
                            <a:schemeClr val="tx1"/>
                          </a:solidFill>
                          <a:latin typeface="+mn-lt"/>
                        </a:rPr>
                        <a:t>Requires planar Sup. Con. magnets &amp; Integrated Fuel Cycle</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a:solidFill>
                            <a:schemeClr val="tx1"/>
                          </a:solidFill>
                          <a:latin typeface="+mn-lt"/>
                        </a:rPr>
                        <a:t>Intermediate devices making progress, limited by current-drive TRL</a:t>
                      </a:r>
                    </a:p>
                  </a:txBody>
                  <a:tcPr anchor="ctr">
                    <a:lnL w="1270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745578904"/>
                  </a:ext>
                </a:extLst>
              </a:tr>
              <a:tr h="370840">
                <a:tc>
                  <a:txBody>
                    <a:bodyPr/>
                    <a:lstStyle/>
                    <a:p>
                      <a:pPr algn="ctr"/>
                      <a:endParaRPr lang="en-GB" sz="1100" b="0">
                        <a:solidFill>
                          <a:schemeClr val="tx1"/>
                        </a:solidFill>
                        <a:latin typeface="+mn-lt"/>
                      </a:endParaRPr>
                    </a:p>
                  </a:txBody>
                  <a:tcPr anchor="ctr">
                    <a:lnR w="12700" cap="flat" cmpd="sng" algn="ctr">
                      <a:solidFill>
                        <a:schemeClr val="bg2">
                          <a:lumMod val="40000"/>
                          <a:lumOff val="60000"/>
                        </a:schemeClr>
                      </a:solidFill>
                      <a:prstDash val="solid"/>
                      <a:round/>
                      <a:headEnd type="none" w="med" len="med"/>
                      <a:tailEnd type="none" w="med" len="med"/>
                    </a:lnR>
                    <a:noFill/>
                  </a:tcPr>
                </a:tc>
                <a:tc>
                  <a:txBody>
                    <a:bodyPr/>
                    <a:lstStyle/>
                    <a:p>
                      <a:pPr algn="ctr"/>
                      <a:endParaRPr lang="en-GB" sz="1100" b="0">
                        <a:solidFill>
                          <a:schemeClr val="tx1"/>
                        </a:solidFill>
                        <a:latin typeface="+mn-lt"/>
                      </a:endParaRP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latin typeface="+mn-lt"/>
                      </a:endParaRPr>
                    </a:p>
                  </a:txBody>
                  <a:tcPr anchor="ctr">
                    <a:lnL w="1270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2686446651"/>
                  </a:ext>
                </a:extLst>
              </a:tr>
            </a:tbl>
          </a:graphicData>
        </a:graphic>
      </p:graphicFrame>
      <p:pic>
        <p:nvPicPr>
          <p:cNvPr id="39" name="Picture 38">
            <a:extLst>
              <a:ext uri="{FF2B5EF4-FFF2-40B4-BE49-F238E27FC236}">
                <a16:creationId xmlns:a16="http://schemas.microsoft.com/office/drawing/2014/main" id="{5406083D-662F-D4E6-D49D-E7E1EE32DF6D}"/>
              </a:ext>
            </a:extLst>
          </p:cNvPr>
          <p:cNvPicPr>
            <a:picLocks noChangeAspect="1"/>
          </p:cNvPicPr>
          <p:nvPr/>
        </p:nvPicPr>
        <p:blipFill>
          <a:blip r:embed="rId3"/>
          <a:stretch>
            <a:fillRect/>
          </a:stretch>
        </p:blipFill>
        <p:spPr>
          <a:xfrm rot="20735355">
            <a:off x="10214450" y="292710"/>
            <a:ext cx="1455204" cy="449253"/>
          </a:xfrm>
          <a:prstGeom prst="rect">
            <a:avLst/>
          </a:prstGeom>
        </p:spPr>
      </p:pic>
      <p:cxnSp>
        <p:nvCxnSpPr>
          <p:cNvPr id="22" name="Straight Connector 21">
            <a:extLst>
              <a:ext uri="{FF2B5EF4-FFF2-40B4-BE49-F238E27FC236}">
                <a16:creationId xmlns:a16="http://schemas.microsoft.com/office/drawing/2014/main" id="{D0596715-C897-571C-AF75-D469C1E9D353}"/>
              </a:ext>
            </a:extLst>
          </p:cNvPr>
          <p:cNvCxnSpPr>
            <a:cxnSpLocks/>
          </p:cNvCxnSpPr>
          <p:nvPr/>
        </p:nvCxnSpPr>
        <p:spPr>
          <a:xfrm flipH="1">
            <a:off x="968400" y="3532689"/>
            <a:ext cx="100996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96F5780-6D09-8AAE-E530-5935C75881A1}"/>
              </a:ext>
            </a:extLst>
          </p:cNvPr>
          <p:cNvCxnSpPr/>
          <p:nvPr/>
        </p:nvCxnSpPr>
        <p:spPr>
          <a:xfrm>
            <a:off x="6086475" y="923925"/>
            <a:ext cx="0" cy="50101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65C5866C-4B43-EC18-5BBD-3FB3727A445C}"/>
              </a:ext>
            </a:extLst>
          </p:cNvPr>
          <p:cNvSpPr/>
          <p:nvPr/>
        </p:nvSpPr>
        <p:spPr>
          <a:xfrm>
            <a:off x="5286376" y="2724150"/>
            <a:ext cx="1628770" cy="1638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S Mincho"/>
              <a:cs typeface="Arial" panose="020B0604020202020204" pitchFamily="34" charset="0"/>
            </a:endParaRPr>
          </a:p>
        </p:txBody>
      </p:sp>
      <p:sp>
        <p:nvSpPr>
          <p:cNvPr id="4" name="Circle: Hollow 3">
            <a:extLst>
              <a:ext uri="{FF2B5EF4-FFF2-40B4-BE49-F238E27FC236}">
                <a16:creationId xmlns:a16="http://schemas.microsoft.com/office/drawing/2014/main" id="{E5FDF6CF-336D-61CC-9219-E3530D014A32}"/>
              </a:ext>
            </a:extLst>
          </p:cNvPr>
          <p:cNvSpPr/>
          <p:nvPr/>
        </p:nvSpPr>
        <p:spPr>
          <a:xfrm rot="5400000">
            <a:off x="5016000" y="2462215"/>
            <a:ext cx="2160000" cy="2160000"/>
          </a:xfrm>
          <a:prstGeom prst="donut">
            <a:avLst>
              <a:gd name="adj" fmla="val 15802"/>
            </a:avLst>
          </a:prstGeom>
          <a:gradFill flip="none" rotWithShape="1">
            <a:gsLst>
              <a:gs pos="50000">
                <a:srgbClr val="EF7F24"/>
              </a:gs>
              <a:gs pos="50000">
                <a:schemeClr val="bg2"/>
              </a:gs>
            </a:gsLst>
            <a:path path="rect">
              <a:fillToRect t="100000" r="100000"/>
            </a:path>
            <a:tileRect l="-100000" b="-100000"/>
          </a:gradFill>
          <a:ln w="793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endParaRPr>
          </a:p>
        </p:txBody>
      </p:sp>
      <p:cxnSp>
        <p:nvCxnSpPr>
          <p:cNvPr id="7" name="Straight Connector 6">
            <a:extLst>
              <a:ext uri="{FF2B5EF4-FFF2-40B4-BE49-F238E27FC236}">
                <a16:creationId xmlns:a16="http://schemas.microsoft.com/office/drawing/2014/main" id="{0BD8FB6A-888B-7643-C757-76ACDCDF11E0}"/>
              </a:ext>
            </a:extLst>
          </p:cNvPr>
          <p:cNvCxnSpPr>
            <a:stCxn id="4" idx="0"/>
            <a:endCxn id="4" idx="4"/>
          </p:cNvCxnSpPr>
          <p:nvPr/>
        </p:nvCxnSpPr>
        <p:spPr>
          <a:xfrm flipH="1">
            <a:off x="5016000" y="3542215"/>
            <a:ext cx="216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7C0E239-6788-968B-AC66-6EC4520FACBB}"/>
              </a:ext>
            </a:extLst>
          </p:cNvPr>
          <p:cNvCxnSpPr>
            <a:cxnSpLocks/>
            <a:stCxn id="4" idx="2"/>
            <a:endCxn id="4" idx="6"/>
          </p:cNvCxnSpPr>
          <p:nvPr/>
        </p:nvCxnSpPr>
        <p:spPr>
          <a:xfrm>
            <a:off x="6096000" y="2462215"/>
            <a:ext cx="0" cy="21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8295C25-55D6-79EC-292F-8697B16ACDB7}"/>
              </a:ext>
            </a:extLst>
          </p:cNvPr>
          <p:cNvSpPr txBox="1"/>
          <p:nvPr/>
        </p:nvSpPr>
        <p:spPr>
          <a:xfrm>
            <a:off x="5495925" y="3218365"/>
            <a:ext cx="1200150" cy="647700"/>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rPr>
              <a:t>Fusion</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rPr>
              <a:t>Technologies</a:t>
            </a:r>
          </a:p>
        </p:txBody>
      </p:sp>
      <p:sp>
        <p:nvSpPr>
          <p:cNvPr id="29" name="TextBox 28">
            <a:extLst>
              <a:ext uri="{FF2B5EF4-FFF2-40B4-BE49-F238E27FC236}">
                <a16:creationId xmlns:a16="http://schemas.microsoft.com/office/drawing/2014/main" id="{6206C28D-B539-787A-E04B-68E2336F3961}"/>
              </a:ext>
            </a:extLst>
          </p:cNvPr>
          <p:cNvSpPr txBox="1"/>
          <p:nvPr/>
        </p:nvSpPr>
        <p:spPr>
          <a:xfrm>
            <a:off x="7635025" y="3824514"/>
            <a:ext cx="2415676" cy="647700"/>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a:ln>
                  <a:noFill/>
                </a:ln>
                <a:solidFill>
                  <a:prstClr val="black"/>
                </a:solidFill>
                <a:effectLst/>
                <a:uLnTx/>
                <a:uFill>
                  <a:solidFill>
                    <a:srgbClr val="4B5D6B"/>
                  </a:solidFill>
                </a:uFill>
                <a:latin typeface="Arial" panose="020B0604020202020204" pitchFamily="34" charset="0"/>
                <a:ea typeface="MS Mincho"/>
                <a:cs typeface="Arial" panose="020B0604020202020204" pitchFamily="34" charset="0"/>
              </a:rPr>
              <a:t>Inertial Confinement</a:t>
            </a:r>
          </a:p>
        </p:txBody>
      </p:sp>
      <p:sp>
        <p:nvSpPr>
          <p:cNvPr id="30" name="TextBox 29">
            <a:extLst>
              <a:ext uri="{FF2B5EF4-FFF2-40B4-BE49-F238E27FC236}">
                <a16:creationId xmlns:a16="http://schemas.microsoft.com/office/drawing/2014/main" id="{C4DD1CEF-61A5-9490-202E-FF6639F4CB28}"/>
              </a:ext>
            </a:extLst>
          </p:cNvPr>
          <p:cNvSpPr txBox="1"/>
          <p:nvPr/>
        </p:nvSpPr>
        <p:spPr>
          <a:xfrm>
            <a:off x="6591299" y="399475"/>
            <a:ext cx="3654519" cy="64770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a:ln>
                  <a:noFill/>
                </a:ln>
                <a:solidFill>
                  <a:prstClr val="black"/>
                </a:solidFill>
                <a:effectLst/>
                <a:uLnTx/>
                <a:uFill>
                  <a:solidFill>
                    <a:srgbClr val="E74B1C"/>
                  </a:solidFill>
                </a:uFill>
                <a:latin typeface="Arial" panose="020B0604020202020204" pitchFamily="34" charset="0"/>
                <a:ea typeface="MS Mincho"/>
                <a:cs typeface="Arial" panose="020B0604020202020204" pitchFamily="34" charset="0"/>
              </a:rPr>
              <a:t>Linear FRC Magnetic Confinement</a:t>
            </a:r>
          </a:p>
        </p:txBody>
      </p:sp>
      <p:sp>
        <p:nvSpPr>
          <p:cNvPr id="31" name="TextBox 30">
            <a:extLst>
              <a:ext uri="{FF2B5EF4-FFF2-40B4-BE49-F238E27FC236}">
                <a16:creationId xmlns:a16="http://schemas.microsoft.com/office/drawing/2014/main" id="{FFB13A74-E1B4-D264-9CC1-EF0BE77A2DF9}"/>
              </a:ext>
            </a:extLst>
          </p:cNvPr>
          <p:cNvSpPr txBox="1"/>
          <p:nvPr/>
        </p:nvSpPr>
        <p:spPr>
          <a:xfrm>
            <a:off x="1555141" y="399475"/>
            <a:ext cx="3412904" cy="64770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F08323"/>
                </a:solidFill>
                <a:effectLst/>
                <a:uLnTx/>
                <a:uFill>
                  <a:solidFill>
                    <a:srgbClr val="E74B1C"/>
                  </a:solidFill>
                </a:uFill>
                <a:latin typeface="Arial" panose="020B0604020202020204" pitchFamily="34" charset="0"/>
                <a:ea typeface="MS Mincho"/>
                <a:cs typeface="Arial" panose="020B0604020202020204" pitchFamily="34" charset="0"/>
              </a:rPr>
              <a:t>Tokamak Magnetic Confinement</a:t>
            </a:r>
            <a:endParaRPr kumimoji="0" lang="en-GB" sz="1050" b="1" i="0" u="sng" strike="noStrike" kern="1200" cap="none" spc="0" normalizeH="0" baseline="0" noProof="0" dirty="0">
              <a:ln>
                <a:noFill/>
              </a:ln>
              <a:solidFill>
                <a:srgbClr val="F08323"/>
              </a:solidFill>
              <a:effectLst/>
              <a:uLnTx/>
              <a:uFill>
                <a:solidFill>
                  <a:srgbClr val="E74B1C"/>
                </a:solidFill>
              </a:uFill>
              <a:latin typeface="Arial" panose="020B0604020202020204" pitchFamily="34" charset="0"/>
              <a:ea typeface="MS Mincho"/>
              <a:cs typeface="Arial" panose="020B0604020202020204" pitchFamily="34" charset="0"/>
            </a:endParaRPr>
          </a:p>
        </p:txBody>
      </p:sp>
      <p:sp>
        <p:nvSpPr>
          <p:cNvPr id="32" name="TextBox 31">
            <a:extLst>
              <a:ext uri="{FF2B5EF4-FFF2-40B4-BE49-F238E27FC236}">
                <a16:creationId xmlns:a16="http://schemas.microsoft.com/office/drawing/2014/main" id="{2F5A08E1-9E9A-AE6B-9212-01DEC4CE27F5}"/>
              </a:ext>
            </a:extLst>
          </p:cNvPr>
          <p:cNvSpPr txBox="1"/>
          <p:nvPr/>
        </p:nvSpPr>
        <p:spPr>
          <a:xfrm>
            <a:off x="1558951" y="3824514"/>
            <a:ext cx="3486795" cy="469744"/>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a:ln>
                  <a:noFill/>
                </a:ln>
                <a:solidFill>
                  <a:prstClr val="black"/>
                </a:solidFill>
                <a:effectLst/>
                <a:uLnTx/>
                <a:uFill>
                  <a:solidFill>
                    <a:srgbClr val="E74B1C"/>
                  </a:solidFill>
                </a:uFill>
                <a:latin typeface="Arial" panose="020B0604020202020204" pitchFamily="34" charset="0"/>
                <a:ea typeface="MS Mincho"/>
                <a:cs typeface="Arial" panose="020B0604020202020204" pitchFamily="34" charset="0"/>
              </a:rPr>
              <a:t>Stellarator Magnetic Confinement</a:t>
            </a:r>
          </a:p>
        </p:txBody>
      </p:sp>
      <p:pic>
        <p:nvPicPr>
          <p:cNvPr id="35" name="Picture 2" descr="Stellarator - Wikipedia">
            <a:extLst>
              <a:ext uri="{FF2B5EF4-FFF2-40B4-BE49-F238E27FC236}">
                <a16:creationId xmlns:a16="http://schemas.microsoft.com/office/drawing/2014/main" id="{92053A27-0380-9105-436A-E762598FBF1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9769" y="3676504"/>
            <a:ext cx="854496" cy="607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8D82F0A-C48C-5833-585A-64F9BEA1C3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3804" y="189855"/>
            <a:ext cx="698501" cy="844928"/>
          </a:xfrm>
          <a:prstGeom prst="rect">
            <a:avLst/>
          </a:prstGeom>
        </p:spPr>
      </p:pic>
      <p:graphicFrame>
        <p:nvGraphicFramePr>
          <p:cNvPr id="46" name="Table 40">
            <a:extLst>
              <a:ext uri="{FF2B5EF4-FFF2-40B4-BE49-F238E27FC236}">
                <a16:creationId xmlns:a16="http://schemas.microsoft.com/office/drawing/2014/main" id="{F585ABF7-8449-49D5-EC7C-8AEF03078AFC}"/>
              </a:ext>
            </a:extLst>
          </p:cNvPr>
          <p:cNvGraphicFramePr>
            <a:graphicFrameLocks noGrp="1"/>
          </p:cNvGraphicFramePr>
          <p:nvPr/>
        </p:nvGraphicFramePr>
        <p:xfrm>
          <a:off x="6711728" y="4386539"/>
          <a:ext cx="5089447" cy="1369060"/>
        </p:xfrm>
        <a:graphic>
          <a:graphicData uri="http://schemas.openxmlformats.org/drawingml/2006/table">
            <a:tbl>
              <a:tblPr firstRow="1" bandRow="1">
                <a:tableStyleId>{5C22544A-7EE6-4342-B048-85BDC9FD1C3A}</a:tableStyleId>
              </a:tblPr>
              <a:tblGrid>
                <a:gridCol w="1495540">
                  <a:extLst>
                    <a:ext uri="{9D8B030D-6E8A-4147-A177-3AD203B41FA5}">
                      <a16:colId xmlns:a16="http://schemas.microsoft.com/office/drawing/2014/main" val="1449177922"/>
                    </a:ext>
                  </a:extLst>
                </a:gridCol>
                <a:gridCol w="1857375">
                  <a:extLst>
                    <a:ext uri="{9D8B030D-6E8A-4147-A177-3AD203B41FA5}">
                      <a16:colId xmlns:a16="http://schemas.microsoft.com/office/drawing/2014/main" val="318338891"/>
                    </a:ext>
                  </a:extLst>
                </a:gridCol>
                <a:gridCol w="1736532">
                  <a:extLst>
                    <a:ext uri="{9D8B030D-6E8A-4147-A177-3AD203B41FA5}">
                      <a16:colId xmlns:a16="http://schemas.microsoft.com/office/drawing/2014/main" val="2812477915"/>
                    </a:ext>
                  </a:extLst>
                </a:gridCol>
              </a:tblGrid>
              <a:tr h="370840">
                <a:tc>
                  <a:txBody>
                    <a:bodyPr/>
                    <a:lstStyle/>
                    <a:p>
                      <a:pPr algn="ctr"/>
                      <a:r>
                        <a:rPr lang="en-GB" sz="1100" b="0">
                          <a:solidFill>
                            <a:schemeClr val="tx1"/>
                          </a:solidFill>
                          <a:latin typeface="Gotham Rounded Medium" panose="02000000000000000000" pitchFamily="2" charset="0"/>
                        </a:rPr>
                        <a:t>Tech. Readiness</a:t>
                      </a:r>
                    </a:p>
                  </a:txBody>
                  <a:tcPr anchor="ctr">
                    <a:lnR w="6350" cap="flat" cmpd="sng" algn="ctr">
                      <a:solidFill>
                        <a:schemeClr val="bg2">
                          <a:lumMod val="40000"/>
                          <a:lumOff val="60000"/>
                        </a:schemeClr>
                      </a:solidFill>
                      <a:prstDash val="solid"/>
                      <a:round/>
                      <a:headEnd type="none" w="med" len="med"/>
                      <a:tailEnd type="none" w="med" len="med"/>
                    </a:lnR>
                    <a:noFill/>
                  </a:tcPr>
                </a:tc>
                <a:tc>
                  <a:txBody>
                    <a:bodyPr/>
                    <a:lstStyle/>
                    <a:p>
                      <a:pPr algn="ctr"/>
                      <a:r>
                        <a:rPr lang="en-GB" sz="1100" b="0">
                          <a:solidFill>
                            <a:schemeClr val="tx1"/>
                          </a:solidFill>
                          <a:latin typeface="Gotham Rounded Medium" panose="02000000000000000000" pitchFamily="2" charset="0"/>
                        </a:rPr>
                        <a:t>Complexity</a:t>
                      </a:r>
                    </a:p>
                  </a:txBody>
                  <a:tcPr anchor="ctr">
                    <a:lnL w="6350" cap="flat" cmpd="sng" algn="ctr">
                      <a:solidFill>
                        <a:schemeClr val="bg2">
                          <a:lumMod val="40000"/>
                          <a:lumOff val="60000"/>
                        </a:schemeClr>
                      </a:solid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a:solidFill>
                            <a:schemeClr val="tx1"/>
                          </a:solidFill>
                          <a:latin typeface="Gotham Rounded Medium" panose="02000000000000000000" pitchFamily="2" charset="0"/>
                        </a:rPr>
                        <a:t>Progress to Steady-state</a:t>
                      </a:r>
                    </a:p>
                  </a:txBody>
                  <a:tcPr anchor="ctr">
                    <a:lnL w="635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3284869099"/>
                  </a:ext>
                </a:extLst>
              </a:tr>
              <a:tr h="370840">
                <a:tc>
                  <a:txBody>
                    <a:bodyPr/>
                    <a:lstStyle/>
                    <a:p>
                      <a:pPr algn="ctr"/>
                      <a:r>
                        <a:rPr lang="en-GB" sz="1050" b="0">
                          <a:solidFill>
                            <a:schemeClr val="tx1"/>
                          </a:solidFill>
                          <a:latin typeface="+mn-lt"/>
                        </a:rPr>
                        <a:t>Well studied but no progress to power plant design</a:t>
                      </a:r>
                    </a:p>
                  </a:txBody>
                  <a:tcPr anchor="ctr">
                    <a:lnR w="6350" cap="flat" cmpd="sng" algn="ctr">
                      <a:solidFill>
                        <a:schemeClr val="bg2">
                          <a:lumMod val="40000"/>
                          <a:lumOff val="60000"/>
                        </a:schemeClr>
                      </a:solidFill>
                      <a:prstDash val="solid"/>
                      <a:round/>
                      <a:headEnd type="none" w="med" len="med"/>
                      <a:tailEnd type="none" w="med" len="med"/>
                    </a:lnR>
                    <a:noFill/>
                  </a:tcPr>
                </a:tc>
                <a:tc>
                  <a:txBody>
                    <a:bodyPr/>
                    <a:lstStyle/>
                    <a:p>
                      <a:pPr algn="ctr"/>
                      <a:r>
                        <a:rPr lang="en-GB" sz="1050" b="0">
                          <a:solidFill>
                            <a:schemeClr val="tx1"/>
                          </a:solidFill>
                          <a:latin typeface="+mn-lt"/>
                        </a:rPr>
                        <a:t>Highly complex, requires multiple challenges to be overcome</a:t>
                      </a:r>
                    </a:p>
                  </a:txBody>
                  <a:tcPr anchor="ctr">
                    <a:lnL w="6350" cap="flat" cmpd="sng" algn="ctr">
                      <a:solidFill>
                        <a:schemeClr val="bg2">
                          <a:lumMod val="40000"/>
                          <a:lumOff val="60000"/>
                        </a:schemeClr>
                      </a:solid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a:solidFill>
                            <a:schemeClr val="tx1"/>
                          </a:solidFill>
                          <a:latin typeface="+mn-lt"/>
                        </a:rPr>
                        <a:t>Negligeable. Single shot demonstration is still state-of-the-art</a:t>
                      </a:r>
                    </a:p>
                  </a:txBody>
                  <a:tcPr anchor="ctr">
                    <a:lnL w="635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745578904"/>
                  </a:ext>
                </a:extLst>
              </a:tr>
              <a:tr h="370840">
                <a:tc>
                  <a:txBody>
                    <a:bodyPr/>
                    <a:lstStyle/>
                    <a:p>
                      <a:pPr algn="ctr"/>
                      <a:endParaRPr lang="en-GB" sz="1100" b="0">
                        <a:solidFill>
                          <a:schemeClr val="tx1"/>
                        </a:solidFill>
                        <a:latin typeface="+mn-lt"/>
                      </a:endParaRPr>
                    </a:p>
                  </a:txBody>
                  <a:tcPr anchor="ctr">
                    <a:lnR w="6350" cap="flat" cmpd="sng" algn="ctr">
                      <a:solidFill>
                        <a:schemeClr val="bg2">
                          <a:lumMod val="40000"/>
                          <a:lumOff val="60000"/>
                        </a:schemeClr>
                      </a:solidFill>
                      <a:prstDash val="solid"/>
                      <a:round/>
                      <a:headEnd type="none" w="med" len="med"/>
                      <a:tailEnd type="none" w="med" len="med"/>
                    </a:lnR>
                    <a:noFill/>
                  </a:tcPr>
                </a:tc>
                <a:tc>
                  <a:txBody>
                    <a:bodyPr/>
                    <a:lstStyle/>
                    <a:p>
                      <a:pPr algn="ctr"/>
                      <a:endParaRPr lang="en-GB" sz="1100" b="0">
                        <a:solidFill>
                          <a:schemeClr val="tx1"/>
                        </a:solidFill>
                        <a:latin typeface="+mn-lt"/>
                      </a:endParaRPr>
                    </a:p>
                  </a:txBody>
                  <a:tcPr anchor="ctr">
                    <a:lnL w="6350" cap="flat" cmpd="sng" algn="ctr">
                      <a:solidFill>
                        <a:schemeClr val="bg2">
                          <a:lumMod val="40000"/>
                          <a:lumOff val="60000"/>
                        </a:schemeClr>
                      </a:solidFill>
                      <a:prstDash val="solid"/>
                      <a:round/>
                      <a:headEnd type="none" w="med" len="med"/>
                      <a:tailEnd type="none" w="med" len="med"/>
                    </a:lnL>
                    <a:lnR w="6350" cap="flat" cmpd="sng" algn="ctr">
                      <a:solidFill>
                        <a:schemeClr val="bg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latin typeface="+mn-lt"/>
                      </a:endParaRPr>
                    </a:p>
                  </a:txBody>
                  <a:tcPr anchor="ctr">
                    <a:lnL w="6350" cap="flat" cmpd="sng" algn="ctr">
                      <a:solidFill>
                        <a:schemeClr val="bg2">
                          <a:lumMod val="40000"/>
                          <a:lumOff val="60000"/>
                        </a:schemeClr>
                      </a:solidFill>
                      <a:prstDash val="solid"/>
                      <a:round/>
                      <a:headEnd type="none" w="med" len="med"/>
                      <a:tailEnd type="none" w="med" len="med"/>
                    </a:lnL>
                    <a:noFill/>
                  </a:tcPr>
                </a:tc>
                <a:extLst>
                  <a:ext uri="{0D108BD9-81ED-4DB2-BD59-A6C34878D82A}">
                    <a16:rowId xmlns:a16="http://schemas.microsoft.com/office/drawing/2014/main" val="2686446651"/>
                  </a:ext>
                </a:extLst>
              </a:tr>
            </a:tbl>
          </a:graphicData>
        </a:graphic>
      </p:graphicFrame>
      <p:pic>
        <p:nvPicPr>
          <p:cNvPr id="48" name="Graphic 47" descr="Harvey Balls 25% with solid fill">
            <a:extLst>
              <a:ext uri="{FF2B5EF4-FFF2-40B4-BE49-F238E27FC236}">
                <a16:creationId xmlns:a16="http://schemas.microsoft.com/office/drawing/2014/main" id="{9F59D033-54A3-FB10-8BB2-AAAE36A8C6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8699" y="5552264"/>
            <a:ext cx="540000" cy="540000"/>
          </a:xfrm>
          <a:prstGeom prst="rect">
            <a:avLst/>
          </a:prstGeom>
        </p:spPr>
      </p:pic>
      <p:pic>
        <p:nvPicPr>
          <p:cNvPr id="49" name="Graphic 48" descr="Harvey Balls 25% with solid fill">
            <a:extLst>
              <a:ext uri="{FF2B5EF4-FFF2-40B4-BE49-F238E27FC236}">
                <a16:creationId xmlns:a16="http://schemas.microsoft.com/office/drawing/2014/main" id="{600D6076-60C9-AE3A-CD3F-FAEE0F7187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0106" y="2087974"/>
            <a:ext cx="540000" cy="540000"/>
          </a:xfrm>
          <a:prstGeom prst="rect">
            <a:avLst/>
          </a:prstGeom>
        </p:spPr>
      </p:pic>
      <p:pic>
        <p:nvPicPr>
          <p:cNvPr id="50" name="Graphic 49" descr="Harvey Balls 25% with solid fill">
            <a:extLst>
              <a:ext uri="{FF2B5EF4-FFF2-40B4-BE49-F238E27FC236}">
                <a16:creationId xmlns:a16="http://schemas.microsoft.com/office/drawing/2014/main" id="{8B07339B-C535-6698-487B-366718784A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3350" y="2087974"/>
            <a:ext cx="540000" cy="540000"/>
          </a:xfrm>
          <a:prstGeom prst="rect">
            <a:avLst/>
          </a:prstGeom>
        </p:spPr>
      </p:pic>
      <p:pic>
        <p:nvPicPr>
          <p:cNvPr id="51" name="Graphic 50" descr="Harvey Balls 50% with solid fill">
            <a:extLst>
              <a:ext uri="{FF2B5EF4-FFF2-40B4-BE49-F238E27FC236}">
                <a16:creationId xmlns:a16="http://schemas.microsoft.com/office/drawing/2014/main" id="{727AB3E9-FA1E-E3BA-4238-9F5CC6C0C1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694079" y="2091794"/>
            <a:ext cx="540000" cy="540000"/>
          </a:xfrm>
          <a:prstGeom prst="rect">
            <a:avLst/>
          </a:prstGeom>
        </p:spPr>
      </p:pic>
      <p:pic>
        <p:nvPicPr>
          <p:cNvPr id="52" name="Graphic 51" descr="Harvey Balls 50% with solid fill">
            <a:extLst>
              <a:ext uri="{FF2B5EF4-FFF2-40B4-BE49-F238E27FC236}">
                <a16:creationId xmlns:a16="http://schemas.microsoft.com/office/drawing/2014/main" id="{687B50C0-51BA-ACE8-339B-6CC94636B3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94265" y="5552264"/>
            <a:ext cx="540000" cy="540000"/>
          </a:xfrm>
          <a:prstGeom prst="rect">
            <a:avLst/>
          </a:prstGeom>
        </p:spPr>
      </p:pic>
      <p:pic>
        <p:nvPicPr>
          <p:cNvPr id="53" name="Graphic 52" descr="Harvey Balls 25% with solid fill">
            <a:extLst>
              <a:ext uri="{FF2B5EF4-FFF2-40B4-BE49-F238E27FC236}">
                <a16:creationId xmlns:a16="http://schemas.microsoft.com/office/drawing/2014/main" id="{0CAA8D0A-B249-4630-7533-0B67B577EA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88837" y="5552264"/>
            <a:ext cx="540000" cy="540000"/>
          </a:xfrm>
          <a:prstGeom prst="rect">
            <a:avLst/>
          </a:prstGeom>
        </p:spPr>
      </p:pic>
      <p:pic>
        <p:nvPicPr>
          <p:cNvPr id="54" name="Graphic 53" descr="Harvey Balls 50% with solid fill">
            <a:extLst>
              <a:ext uri="{FF2B5EF4-FFF2-40B4-BE49-F238E27FC236}">
                <a16:creationId xmlns:a16="http://schemas.microsoft.com/office/drawing/2014/main" id="{083CEB37-B1B0-F83B-CB6F-097897776E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903223" y="2087974"/>
            <a:ext cx="540000" cy="540000"/>
          </a:xfrm>
          <a:prstGeom prst="rect">
            <a:avLst/>
          </a:prstGeom>
        </p:spPr>
      </p:pic>
      <p:pic>
        <p:nvPicPr>
          <p:cNvPr id="55" name="Graphic 54" descr="Harvey Balls 50% with solid fill">
            <a:extLst>
              <a:ext uri="{FF2B5EF4-FFF2-40B4-BE49-F238E27FC236}">
                <a16:creationId xmlns:a16="http://schemas.microsoft.com/office/drawing/2014/main" id="{DCA11098-7051-7E64-C165-D97E6AD254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505746" y="2087974"/>
            <a:ext cx="540000" cy="540000"/>
          </a:xfrm>
          <a:prstGeom prst="rect">
            <a:avLst/>
          </a:prstGeom>
        </p:spPr>
      </p:pic>
      <p:pic>
        <p:nvPicPr>
          <p:cNvPr id="58" name="Graphic 57" descr="Harvey Balls 75% with solid fill">
            <a:extLst>
              <a:ext uri="{FF2B5EF4-FFF2-40B4-BE49-F238E27FC236}">
                <a16:creationId xmlns:a16="http://schemas.microsoft.com/office/drawing/2014/main" id="{6280D2CB-6142-9C03-2552-4B510BB1690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641425" y="5554630"/>
            <a:ext cx="540000" cy="540000"/>
          </a:xfrm>
          <a:prstGeom prst="rect">
            <a:avLst/>
          </a:prstGeom>
        </p:spPr>
      </p:pic>
      <p:pic>
        <p:nvPicPr>
          <p:cNvPr id="59" name="Graphic 58" descr="Harvey Balls 75% with solid fill">
            <a:extLst>
              <a:ext uri="{FF2B5EF4-FFF2-40B4-BE49-F238E27FC236}">
                <a16:creationId xmlns:a16="http://schemas.microsoft.com/office/drawing/2014/main" id="{CDD6B9F5-444D-B267-9A32-85594ED2EC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67519" y="2087974"/>
            <a:ext cx="540000" cy="540000"/>
          </a:xfrm>
          <a:prstGeom prst="rect">
            <a:avLst/>
          </a:prstGeom>
        </p:spPr>
      </p:pic>
      <p:pic>
        <p:nvPicPr>
          <p:cNvPr id="60" name="Graphic 59" descr="Harvey Balls 0% with solid fill">
            <a:extLst>
              <a:ext uri="{FF2B5EF4-FFF2-40B4-BE49-F238E27FC236}">
                <a16:creationId xmlns:a16="http://schemas.microsoft.com/office/drawing/2014/main" id="{710154AB-E90D-279F-838E-9BAFD099C2F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708561" y="5552264"/>
            <a:ext cx="540000" cy="540000"/>
          </a:xfrm>
          <a:prstGeom prst="rect">
            <a:avLst/>
          </a:prstGeom>
        </p:spPr>
      </p:pic>
      <p:pic>
        <p:nvPicPr>
          <p:cNvPr id="61" name="Graphic 60" descr="Harvey Balls 0% with solid fill">
            <a:extLst>
              <a:ext uri="{FF2B5EF4-FFF2-40B4-BE49-F238E27FC236}">
                <a16:creationId xmlns:a16="http://schemas.microsoft.com/office/drawing/2014/main" id="{02903DD7-A133-69AE-C9BF-490D4B95B14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2848795" y="5559435"/>
            <a:ext cx="540000" cy="540000"/>
          </a:xfrm>
          <a:prstGeom prst="rect">
            <a:avLst/>
          </a:prstGeom>
        </p:spPr>
      </p:pic>
      <p:pic>
        <p:nvPicPr>
          <p:cNvPr id="1026" name="Picture 2" descr="Commonwealth Fusion Systems Selected to Support Key Technology for United  Kingdom Atomic Energy Authority's STEP Program">
            <a:extLst>
              <a:ext uri="{FF2B5EF4-FFF2-40B4-BE49-F238E27FC236}">
                <a16:creationId xmlns:a16="http://schemas.microsoft.com/office/drawing/2014/main" id="{3A6E3581-F1E4-4F53-46D4-AEC47E7481E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82710" y="2933304"/>
            <a:ext cx="871187" cy="456239"/>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7F274C35-D759-2027-856E-0D451E7C4966}"/>
              </a:ext>
            </a:extLst>
          </p:cNvPr>
          <p:cNvSpPr>
            <a:spLocks noGrp="1" noRot="1" noMove="1" noResize="1" noEditPoints="1" noAdjustHandles="1" noChangeArrowheads="1" noChangeShapeType="1"/>
          </p:cNvSpPr>
          <p:nvPr/>
        </p:nvSpPr>
        <p:spPr>
          <a:xfrm>
            <a:off x="428625" y="6263714"/>
            <a:ext cx="495526"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S Mincho"/>
              <a:cs typeface="Arial" panose="020B0604020202020204" pitchFamily="34" charset="0"/>
            </a:endParaRPr>
          </a:p>
        </p:txBody>
      </p:sp>
      <p:pic>
        <p:nvPicPr>
          <p:cNvPr id="1028" name="Picture 4" descr="general-atomics-logo - General Tool Company">
            <a:extLst>
              <a:ext uri="{FF2B5EF4-FFF2-40B4-BE49-F238E27FC236}">
                <a16:creationId xmlns:a16="http://schemas.microsoft.com/office/drawing/2014/main" id="{8AC1BB0B-56D4-7C47-4223-ABF9215FB4E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35216" b="36437"/>
          <a:stretch/>
        </p:blipFill>
        <p:spPr bwMode="auto">
          <a:xfrm>
            <a:off x="2151212" y="3000912"/>
            <a:ext cx="1698750" cy="3210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Logo&#10;&#10;Description automatically generated">
            <a:extLst>
              <a:ext uri="{FF2B5EF4-FFF2-40B4-BE49-F238E27FC236}">
                <a16:creationId xmlns:a16="http://schemas.microsoft.com/office/drawing/2014/main" id="{4253BF1E-C4C6-7EC4-C2D2-E166E849BC7D}"/>
              </a:ext>
            </a:extLst>
          </p:cNvPr>
          <p:cNvPicPr>
            <a:picLocks noChangeAspect="1"/>
          </p:cNvPicPr>
          <p:nvPr/>
        </p:nvPicPr>
        <p:blipFill>
          <a:blip r:embed="rId20"/>
          <a:stretch>
            <a:fillRect/>
          </a:stretch>
        </p:blipFill>
        <p:spPr>
          <a:xfrm>
            <a:off x="713456" y="2972601"/>
            <a:ext cx="1326018" cy="321024"/>
          </a:xfrm>
          <a:prstGeom prst="rect">
            <a:avLst/>
          </a:prstGeom>
        </p:spPr>
      </p:pic>
      <p:pic>
        <p:nvPicPr>
          <p:cNvPr id="1034" name="Picture 10" descr="Members of the Fusion Industry Association">
            <a:extLst>
              <a:ext uri="{FF2B5EF4-FFF2-40B4-BE49-F238E27FC236}">
                <a16:creationId xmlns:a16="http://schemas.microsoft.com/office/drawing/2014/main" id="{909BCFC0-9530-EF42-EF67-41C4FD1BA3B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12683" y="6301589"/>
            <a:ext cx="428626" cy="3264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tartup Of The Week: Renaissance Fusion">
            <a:extLst>
              <a:ext uri="{FF2B5EF4-FFF2-40B4-BE49-F238E27FC236}">
                <a16:creationId xmlns:a16="http://schemas.microsoft.com/office/drawing/2014/main" id="{71181E16-7ACC-9BFB-9DF2-4F747B3DFF4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53382" y="6279800"/>
            <a:ext cx="1214663" cy="36439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rivacy Policy - TAE Technologies | Fusion Power Clean Energy Company">
            <a:extLst>
              <a:ext uri="{FF2B5EF4-FFF2-40B4-BE49-F238E27FC236}">
                <a16:creationId xmlns:a16="http://schemas.microsoft.com/office/drawing/2014/main" id="{BDD24C26-42DB-DAE3-BB80-868ADD664D6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69732" y="3010319"/>
            <a:ext cx="961103" cy="28707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6116A2D-D05F-50C4-4141-65FB43BFA55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559651" y="3096698"/>
            <a:ext cx="792745" cy="19075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arvel Fusion - PRIMEPULSE SE">
            <a:extLst>
              <a:ext uri="{FF2B5EF4-FFF2-40B4-BE49-F238E27FC236}">
                <a16:creationId xmlns:a16="http://schemas.microsoft.com/office/drawing/2014/main" id="{FA0D63DF-E379-B477-49C0-11F156AB83B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179405" y="6347052"/>
            <a:ext cx="1434623" cy="1625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E73FF0A-B4B1-BFB2-0486-DB24EA8FC995}"/>
              </a:ext>
            </a:extLst>
          </p:cNvPr>
          <p:cNvPicPr>
            <a:picLocks noChangeAspect="1"/>
          </p:cNvPicPr>
          <p:nvPr/>
        </p:nvPicPr>
        <p:blipFill>
          <a:blip r:embed="rId26"/>
          <a:stretch>
            <a:fillRect/>
          </a:stretch>
        </p:blipFill>
        <p:spPr>
          <a:xfrm>
            <a:off x="1718730" y="6266516"/>
            <a:ext cx="979191" cy="409172"/>
          </a:xfrm>
          <a:prstGeom prst="rect">
            <a:avLst/>
          </a:prstGeom>
        </p:spPr>
      </p:pic>
      <p:pic>
        <p:nvPicPr>
          <p:cNvPr id="6" name="Picture 5">
            <a:extLst>
              <a:ext uri="{FF2B5EF4-FFF2-40B4-BE49-F238E27FC236}">
                <a16:creationId xmlns:a16="http://schemas.microsoft.com/office/drawing/2014/main" id="{FDE0EDAD-DCD2-EFE8-92BC-55C4E8034F73}"/>
              </a:ext>
            </a:extLst>
          </p:cNvPr>
          <p:cNvPicPr>
            <a:picLocks noChangeAspect="1"/>
          </p:cNvPicPr>
          <p:nvPr/>
        </p:nvPicPr>
        <p:blipFill>
          <a:blip r:embed="rId27"/>
          <a:srcRect l="24583" t="31021" r="25480" b="32532"/>
          <a:stretch/>
        </p:blipFill>
        <p:spPr>
          <a:xfrm>
            <a:off x="6801441" y="6245638"/>
            <a:ext cx="979191" cy="373416"/>
          </a:xfrm>
          <a:prstGeom prst="rect">
            <a:avLst/>
          </a:prstGeom>
        </p:spPr>
      </p:pic>
      <p:pic>
        <p:nvPicPr>
          <p:cNvPr id="9" name="Picture 8">
            <a:extLst>
              <a:ext uri="{FF2B5EF4-FFF2-40B4-BE49-F238E27FC236}">
                <a16:creationId xmlns:a16="http://schemas.microsoft.com/office/drawing/2014/main" id="{2874D710-7AA9-3ED0-820D-3A9F1D4C896F}"/>
              </a:ext>
            </a:extLst>
          </p:cNvPr>
          <p:cNvPicPr>
            <a:picLocks noChangeAspect="1"/>
          </p:cNvPicPr>
          <p:nvPr/>
        </p:nvPicPr>
        <p:blipFill>
          <a:blip r:embed="rId28"/>
          <a:stretch>
            <a:fillRect/>
          </a:stretch>
        </p:blipFill>
        <p:spPr>
          <a:xfrm>
            <a:off x="9782553" y="6293413"/>
            <a:ext cx="1005975" cy="317888"/>
          </a:xfrm>
          <a:prstGeom prst="rect">
            <a:avLst/>
          </a:prstGeom>
        </p:spPr>
      </p:pic>
    </p:spTree>
    <p:extLst>
      <p:ext uri="{BB962C8B-B14F-4D97-AF65-F5344CB8AC3E}">
        <p14:creationId xmlns:p14="http://schemas.microsoft.com/office/powerpoint/2010/main" val="187070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3"/>
                                        </p:tgtEl>
                                      </p:cBhvr>
                                    </p:animEffect>
                                    <p:animScale>
                                      <p:cBhvr>
                                        <p:cTn id="7" dur="250" autoRev="1" fill="hold"/>
                                        <p:tgtEl>
                                          <p:spTgt spid="63"/>
                                        </p:tgtEl>
                                      </p:cBhvr>
                                      <p:by x="105000" y="105000"/>
                                    </p:animScale>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8E5366-2C5E-1C24-F5DA-96D0DC69ABED}"/>
              </a:ext>
            </a:extLst>
          </p:cNvPr>
          <p:cNvSpPr txBox="1"/>
          <p:nvPr/>
        </p:nvSpPr>
        <p:spPr>
          <a:xfrm>
            <a:off x="570461" y="710196"/>
            <a:ext cx="11287556" cy="2718804"/>
          </a:xfrm>
          <a:prstGeom prst="rect">
            <a:avLst/>
          </a:prstGeom>
          <a:noFill/>
        </p:spPr>
        <p:txBody>
          <a:bodyPr wrap="square" lIns="0" tIns="0" rIns="0" bIns="0" rtlCol="0">
            <a:noAutofit/>
          </a:bodyPr>
          <a:lstStyle/>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kumimoji="0" lang="en-GB"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Introduce Tokamak Energy.</a:t>
            </a: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kumimoji="0" lang="en-GB"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fusion and why we need it.</a:t>
            </a: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kumimoji="0" lang="en-GB"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fusion technology &amp; facilities. </a:t>
            </a:r>
          </a:p>
          <a:p>
            <a:pPr marL="742950" marR="0" lvl="0" indent="-742950" algn="l" defTabSz="914400" rtl="0" eaLnBrk="1" fontAlgn="auto" latinLnBrk="0" hangingPunct="1">
              <a:lnSpc>
                <a:spcPct val="150000"/>
              </a:lnSpc>
              <a:spcBef>
                <a:spcPts val="0"/>
              </a:spcBef>
              <a:spcAft>
                <a:spcPts val="0"/>
              </a:spcAft>
              <a:buClrTx/>
              <a:buSzTx/>
              <a:buFontTx/>
              <a:buAutoNum type="arabicPeriod"/>
              <a:tabLst/>
              <a:defRPr/>
            </a:pPr>
            <a:r>
              <a:rPr kumimoji="0" lang="en-GB"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Pathways to fusion in UK, USA and KSA.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4C0A5302-6852-454D-ED3A-2FC4F8BA96D8}"/>
              </a:ext>
            </a:extLst>
          </p:cNvPr>
          <p:cNvSpPr txBox="1"/>
          <p:nvPr/>
        </p:nvSpPr>
        <p:spPr>
          <a:xfrm>
            <a:off x="7471045" y="5164779"/>
            <a:ext cx="4533089" cy="14299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agenda</a:t>
            </a:r>
          </a:p>
        </p:txBody>
      </p:sp>
    </p:spTree>
    <p:extLst>
      <p:ext uri="{BB962C8B-B14F-4D97-AF65-F5344CB8AC3E}">
        <p14:creationId xmlns:p14="http://schemas.microsoft.com/office/powerpoint/2010/main" val="2981424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FBB33-E089-56A7-0AA0-DB1708AE4416}"/>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483F8CC8-5D17-D058-884C-ADF9662B34EC}"/>
              </a:ext>
            </a:extLst>
          </p:cNvPr>
          <p:cNvSpPr txBox="1">
            <a:spLocks/>
          </p:cNvSpPr>
          <p:nvPr/>
        </p:nvSpPr>
        <p:spPr>
          <a:xfrm>
            <a:off x="634348" y="541807"/>
            <a:ext cx="4710384" cy="1008000"/>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3200" b="0" i="0" u="none" strike="noStrike" kern="1200" cap="all" spc="0" normalizeH="0" baseline="0" noProof="0">
                <a:ln>
                  <a:noFill/>
                </a:ln>
                <a:solidFill>
                  <a:srgbClr val="F08323"/>
                </a:solidFill>
                <a:effectLst/>
                <a:uLnTx/>
                <a:uFillTx/>
                <a:latin typeface="Arial" panose="020B0604020202020204" pitchFamily="34" charset="0"/>
                <a:ea typeface="MS Mincho"/>
                <a:cs typeface="Arial" panose="020B0604020202020204" pitchFamily="34" charset="0"/>
              </a:rPr>
              <a:t>Spherical Tokamaks</a:t>
            </a:r>
          </a:p>
        </p:txBody>
      </p:sp>
      <p:sp>
        <p:nvSpPr>
          <p:cNvPr id="56" name="Title 1">
            <a:extLst>
              <a:ext uri="{FF2B5EF4-FFF2-40B4-BE49-F238E27FC236}">
                <a16:creationId xmlns:a16="http://schemas.microsoft.com/office/drawing/2014/main" id="{4204038D-AFF4-B129-FA62-FD3FA00ED0D8}"/>
              </a:ext>
            </a:extLst>
          </p:cNvPr>
          <p:cNvSpPr txBox="1">
            <a:spLocks/>
          </p:cNvSpPr>
          <p:nvPr/>
        </p:nvSpPr>
        <p:spPr>
          <a:xfrm>
            <a:off x="964594" y="4137434"/>
            <a:ext cx="4853259" cy="1867451"/>
          </a:xfrm>
          <a:prstGeom prst="rect">
            <a:avLst/>
          </a:prstGeom>
        </p:spPr>
        <p:txBody>
          <a:bodyPr anchor="t">
            <a:noAutofit/>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0" cap="none" spc="0" normalizeH="0" baseline="0" noProof="0" dirty="0">
                <a:ln>
                  <a:noFill/>
                </a:ln>
                <a:solidFill>
                  <a:srgbClr val="4B5D6B"/>
                </a:solidFill>
                <a:effectLst/>
                <a:uLnTx/>
                <a:uFillTx/>
                <a:latin typeface="Arial" panose="020B0604020202020204" pitchFamily="34" charset="0"/>
                <a:ea typeface="MS Mincho"/>
                <a:cs typeface="Arial" panose="020B0604020202020204" pitchFamily="34" charset="0"/>
              </a:rPr>
              <a:t>More Efficient</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GB" sz="1100" b="0" i="0" u="none" strike="noStrike" kern="0" cap="none" spc="0" normalizeH="0" baseline="0" noProof="0" dirty="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0" cap="none" spc="0" normalizeH="0" baseline="0" noProof="0" dirty="0">
                <a:ln>
                  <a:noFill/>
                </a:ln>
                <a:solidFill>
                  <a:srgbClr val="4B5D6B"/>
                </a:solidFill>
                <a:effectLst/>
                <a:uLnTx/>
                <a:uFillTx/>
                <a:latin typeface="Arial" panose="020B0604020202020204" pitchFamily="34" charset="0"/>
                <a:ea typeface="MS Mincho"/>
                <a:cs typeface="Arial" panose="020B0604020202020204" pitchFamily="34" charset="0"/>
              </a:rPr>
              <a:t>Higher plasma stability</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GB" sz="1200" b="0" i="0" u="none" strike="noStrike" kern="0" cap="none" spc="0" normalizeH="0" baseline="0" noProof="0" dirty="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0" cap="none" spc="0" normalizeH="0" baseline="0" noProof="0" dirty="0">
                <a:ln>
                  <a:noFill/>
                </a:ln>
                <a:solidFill>
                  <a:srgbClr val="4B5D6B"/>
                </a:solidFill>
                <a:effectLst/>
                <a:uLnTx/>
                <a:uFillTx/>
                <a:latin typeface="Arial" panose="020B0604020202020204" pitchFamily="34" charset="0"/>
                <a:ea typeface="MS Mincho"/>
                <a:cs typeface="Arial" panose="020B0604020202020204" pitchFamily="34" charset="0"/>
              </a:rPr>
              <a:t>More compact</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GB" sz="1100" b="0" i="0" u="none" strike="noStrike" kern="0" cap="none" spc="0" normalizeH="0" baseline="0" noProof="0" dirty="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0" cap="none" spc="0" normalizeH="0" baseline="0" noProof="0" dirty="0">
                <a:ln>
                  <a:noFill/>
                </a:ln>
                <a:solidFill>
                  <a:srgbClr val="4B5D6B"/>
                </a:solidFill>
                <a:effectLst/>
                <a:uLnTx/>
                <a:uFillTx/>
                <a:latin typeface="Arial" panose="020B0604020202020204" pitchFamily="34" charset="0"/>
                <a:ea typeface="MS Mincho"/>
                <a:cs typeface="Arial" panose="020B0604020202020204" pitchFamily="34" charset="0"/>
              </a:rPr>
              <a:t>Less space for shielding of central solenoid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small" spc="0" normalizeH="0" baseline="0" noProof="0" dirty="0">
              <a:ln>
                <a:noFill/>
              </a:ln>
              <a:solidFill>
                <a:srgbClr val="4B5D6B"/>
              </a:solidFill>
              <a:effectLst/>
              <a:uLnTx/>
              <a:uFillTx/>
              <a:latin typeface="Arial" panose="020B0604020202020204" pitchFamily="34" charset="0"/>
              <a:ea typeface="MS Mincho"/>
              <a:cs typeface="Arial" panose="020B0604020202020204" pitchFamily="34" charset="0"/>
            </a:endParaRPr>
          </a:p>
        </p:txBody>
      </p:sp>
      <p:sp>
        <p:nvSpPr>
          <p:cNvPr id="16" name="Title 1">
            <a:extLst>
              <a:ext uri="{FF2B5EF4-FFF2-40B4-BE49-F238E27FC236}">
                <a16:creationId xmlns:a16="http://schemas.microsoft.com/office/drawing/2014/main" id="{ABB4A9A3-E0A4-664C-EE76-0AB6F7F4B95B}"/>
              </a:ext>
            </a:extLst>
          </p:cNvPr>
          <p:cNvSpPr txBox="1">
            <a:spLocks/>
          </p:cNvSpPr>
          <p:nvPr/>
        </p:nvSpPr>
        <p:spPr>
          <a:xfrm>
            <a:off x="6608401" y="541807"/>
            <a:ext cx="5102860" cy="1008000"/>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3200" b="0" i="0" u="none" strike="noStrike" kern="1200" cap="all" spc="0" normalizeH="0" baseline="0" noProof="0">
                <a:ln>
                  <a:noFill/>
                </a:ln>
                <a:solidFill>
                  <a:srgbClr val="F08323"/>
                </a:solidFill>
                <a:effectLst/>
                <a:uLnTx/>
                <a:uFillTx/>
                <a:latin typeface="Arial" panose="020B0604020202020204" pitchFamily="34" charset="0"/>
                <a:ea typeface="MS Mincho"/>
                <a:cs typeface="Arial" panose="020B0604020202020204" pitchFamily="34" charset="0"/>
              </a:rPr>
              <a:t>Conventional Tokamaks</a:t>
            </a:r>
          </a:p>
        </p:txBody>
      </p:sp>
      <p:sp>
        <p:nvSpPr>
          <p:cNvPr id="19" name="Tokamak">
            <a:extLst>
              <a:ext uri="{FF2B5EF4-FFF2-40B4-BE49-F238E27FC236}">
                <a16:creationId xmlns:a16="http://schemas.microsoft.com/office/drawing/2014/main" id="{3BBE9A99-38F4-CCA9-C411-266D0F7F46CE}"/>
              </a:ext>
            </a:extLst>
          </p:cNvPr>
          <p:cNvSpPr>
            <a:spLocks/>
          </p:cNvSpPr>
          <p:nvPr/>
        </p:nvSpPr>
        <p:spPr>
          <a:xfrm>
            <a:off x="7766153" y="1712229"/>
            <a:ext cx="2800347" cy="154305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ACF19E58-3BAB-F976-2F6C-6F0A571E76E7}"/>
              </a:ext>
            </a:extLst>
          </p:cNvPr>
          <p:cNvCxnSpPr>
            <a:cxnSpLocks/>
          </p:cNvCxnSpPr>
          <p:nvPr/>
        </p:nvCxnSpPr>
        <p:spPr>
          <a:xfrm>
            <a:off x="6086475" y="1466850"/>
            <a:ext cx="9525" cy="4676775"/>
          </a:xfrm>
          <a:prstGeom prst="line">
            <a:avLst/>
          </a:prstGeom>
          <a:ln w="12700">
            <a:solidFill>
              <a:srgbClr val="4B5D6B"/>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1B67909E-44BF-2EDF-F430-CDCA90737B19}"/>
              </a:ext>
            </a:extLst>
          </p:cNvPr>
          <p:cNvSpPr>
            <a:spLocks noChangeAspect="1"/>
          </p:cNvSpPr>
          <p:nvPr/>
        </p:nvSpPr>
        <p:spPr>
          <a:xfrm>
            <a:off x="2065806" y="1549807"/>
            <a:ext cx="1788420" cy="1760943"/>
          </a:xfrm>
          <a:prstGeom prst="ellipse">
            <a:avLst/>
          </a:prstGeom>
          <a:blipFill>
            <a:blip r:embed="rId3"/>
            <a:stretch>
              <a:fillRect l="-3261" r="-8295"/>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0" name="AutoShape 2" descr="Council's bid to host ambitious prototype fusion energy plant is one step  closer">
            <a:extLst>
              <a:ext uri="{FF2B5EF4-FFF2-40B4-BE49-F238E27FC236}">
                <a16:creationId xmlns:a16="http://schemas.microsoft.com/office/drawing/2014/main" id="{A6CD87AE-9372-0DF8-AB3E-BA35227A0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34" name="Graphic 33" descr="Badge Tick1 with solid fill">
            <a:extLst>
              <a:ext uri="{FF2B5EF4-FFF2-40B4-BE49-F238E27FC236}">
                <a16:creationId xmlns:a16="http://schemas.microsoft.com/office/drawing/2014/main" id="{3A1E465E-D879-08FD-03F9-D2CF032BF0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3919" y="4114240"/>
            <a:ext cx="360000" cy="360000"/>
          </a:xfrm>
          <a:prstGeom prst="rect">
            <a:avLst/>
          </a:prstGeom>
        </p:spPr>
      </p:pic>
      <p:pic>
        <p:nvPicPr>
          <p:cNvPr id="35" name="Graphic 34" descr="Badge Tick1 with solid fill">
            <a:extLst>
              <a:ext uri="{FF2B5EF4-FFF2-40B4-BE49-F238E27FC236}">
                <a16:creationId xmlns:a16="http://schemas.microsoft.com/office/drawing/2014/main" id="{F9BC635B-98CE-8283-9521-5E1C7C81B7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629" y="4546652"/>
            <a:ext cx="360000" cy="360000"/>
          </a:xfrm>
          <a:prstGeom prst="rect">
            <a:avLst/>
          </a:prstGeom>
        </p:spPr>
      </p:pic>
      <p:pic>
        <p:nvPicPr>
          <p:cNvPr id="36" name="Graphic 35" descr="Badge Tick1 with solid fill">
            <a:extLst>
              <a:ext uri="{FF2B5EF4-FFF2-40B4-BE49-F238E27FC236}">
                <a16:creationId xmlns:a16="http://schemas.microsoft.com/office/drawing/2014/main" id="{EAA976C1-47FE-7523-512B-460D01578F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9725" y="4985151"/>
            <a:ext cx="360000" cy="360000"/>
          </a:xfrm>
          <a:prstGeom prst="rect">
            <a:avLst/>
          </a:prstGeom>
        </p:spPr>
      </p:pic>
      <p:pic>
        <p:nvPicPr>
          <p:cNvPr id="37" name="Graphic 36" descr="Badge Cross with solid fill">
            <a:extLst>
              <a:ext uri="{FF2B5EF4-FFF2-40B4-BE49-F238E27FC236}">
                <a16:creationId xmlns:a16="http://schemas.microsoft.com/office/drawing/2014/main" id="{974241F9-F228-12FC-CC93-FB989CB765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76822" y="5374071"/>
            <a:ext cx="360000" cy="360000"/>
          </a:xfrm>
          <a:prstGeom prst="rect">
            <a:avLst/>
          </a:prstGeom>
        </p:spPr>
      </p:pic>
      <p:sp>
        <p:nvSpPr>
          <p:cNvPr id="38" name="Title 1">
            <a:extLst>
              <a:ext uri="{FF2B5EF4-FFF2-40B4-BE49-F238E27FC236}">
                <a16:creationId xmlns:a16="http://schemas.microsoft.com/office/drawing/2014/main" id="{37C0F3CE-A702-3390-7DD6-F6D8C5BBA3A2}"/>
              </a:ext>
            </a:extLst>
          </p:cNvPr>
          <p:cNvSpPr txBox="1">
            <a:spLocks/>
          </p:cNvSpPr>
          <p:nvPr/>
        </p:nvSpPr>
        <p:spPr>
          <a:xfrm>
            <a:off x="7238783" y="4131303"/>
            <a:ext cx="4853259" cy="1867451"/>
          </a:xfrm>
          <a:prstGeom prst="rect">
            <a:avLst/>
          </a:prstGeom>
        </p:spPr>
        <p:txBody>
          <a:bodyPr anchor="t">
            <a:noAutofit/>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rPr>
              <a:t>Less Efficient</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GB" sz="1100" b="0" i="0" u="none" strike="noStrike" kern="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rPr>
              <a:t>Lower plasma stability</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GB" sz="1200" b="0" i="0" u="none" strike="noStrike" kern="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rPr>
              <a:t>Less compact</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GB" sz="1100" b="0" i="0" u="none" strike="noStrike" kern="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GB" sz="1600" b="0" i="0" u="none" strike="noStrike" kern="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rPr>
              <a:t>More space for shielding</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GB" sz="1600" b="0" i="0" u="none" strike="noStrike" kern="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GB" sz="1600" b="0" i="0" u="none" strike="noStrike" kern="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GB" sz="1600" b="0" i="0" u="none" strike="noStrike" kern="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small" spc="0" normalizeH="0" baseline="0" noProof="0">
              <a:ln>
                <a:noFill/>
              </a:ln>
              <a:solidFill>
                <a:srgbClr val="4B5D6B"/>
              </a:solidFill>
              <a:effectLst/>
              <a:uLnTx/>
              <a:uFillTx/>
              <a:latin typeface="Arial" panose="020B0604020202020204" pitchFamily="34" charset="0"/>
              <a:ea typeface="MS Mincho"/>
              <a:cs typeface="Arial" panose="020B0604020202020204" pitchFamily="34" charset="0"/>
            </a:endParaRPr>
          </a:p>
        </p:txBody>
      </p:sp>
      <p:pic>
        <p:nvPicPr>
          <p:cNvPr id="39" name="Graphic 38" descr="Badge Tick1 with solid fill">
            <a:extLst>
              <a:ext uri="{FF2B5EF4-FFF2-40B4-BE49-F238E27FC236}">
                <a16:creationId xmlns:a16="http://schemas.microsoft.com/office/drawing/2014/main" id="{4FC372B9-1359-7E4C-165F-00E26F4F18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6383" y="5373514"/>
            <a:ext cx="360000" cy="360000"/>
          </a:xfrm>
          <a:prstGeom prst="rect">
            <a:avLst/>
          </a:prstGeom>
        </p:spPr>
      </p:pic>
      <p:pic>
        <p:nvPicPr>
          <p:cNvPr id="40" name="Graphic 39" descr="Badge Cross with solid fill">
            <a:extLst>
              <a:ext uri="{FF2B5EF4-FFF2-40B4-BE49-F238E27FC236}">
                <a16:creationId xmlns:a16="http://schemas.microsoft.com/office/drawing/2014/main" id="{15642FC0-51B0-0AAC-3587-04155C478D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906383" y="4972577"/>
            <a:ext cx="360000" cy="360000"/>
          </a:xfrm>
          <a:prstGeom prst="rect">
            <a:avLst/>
          </a:prstGeom>
        </p:spPr>
      </p:pic>
      <p:pic>
        <p:nvPicPr>
          <p:cNvPr id="41" name="Graphic 40" descr="Badge Cross with solid fill">
            <a:extLst>
              <a:ext uri="{FF2B5EF4-FFF2-40B4-BE49-F238E27FC236}">
                <a16:creationId xmlns:a16="http://schemas.microsoft.com/office/drawing/2014/main" id="{B18E8927-6318-2623-0859-CB1853BAFB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906383" y="4541271"/>
            <a:ext cx="360000" cy="360000"/>
          </a:xfrm>
          <a:prstGeom prst="rect">
            <a:avLst/>
          </a:prstGeom>
        </p:spPr>
      </p:pic>
      <p:pic>
        <p:nvPicPr>
          <p:cNvPr id="42" name="Graphic 41" descr="Badge Cross with solid fill">
            <a:extLst>
              <a:ext uri="{FF2B5EF4-FFF2-40B4-BE49-F238E27FC236}">
                <a16:creationId xmlns:a16="http://schemas.microsoft.com/office/drawing/2014/main" id="{DA8AD2FF-93BC-68E8-EC18-8002E5DBA9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911809" y="4118384"/>
            <a:ext cx="360000" cy="360000"/>
          </a:xfrm>
          <a:prstGeom prst="rect">
            <a:avLst/>
          </a:prstGeom>
        </p:spPr>
      </p:pic>
      <p:cxnSp>
        <p:nvCxnSpPr>
          <p:cNvPr id="5" name="Straight Arrow Connector 4">
            <a:extLst>
              <a:ext uri="{FF2B5EF4-FFF2-40B4-BE49-F238E27FC236}">
                <a16:creationId xmlns:a16="http://schemas.microsoft.com/office/drawing/2014/main" id="{824B4A64-96D4-C9AE-F24B-ED8F952CCEC8}"/>
              </a:ext>
            </a:extLst>
          </p:cNvPr>
          <p:cNvCxnSpPr/>
          <p:nvPr/>
        </p:nvCxnSpPr>
        <p:spPr>
          <a:xfrm>
            <a:off x="2960016" y="3497344"/>
            <a:ext cx="329939" cy="0"/>
          </a:xfrm>
          <a:prstGeom prst="straightConnector1">
            <a:avLst/>
          </a:prstGeom>
          <a:ln w="635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7D60588-267F-49AB-D9C6-1701256BA0EC}"/>
              </a:ext>
            </a:extLst>
          </p:cNvPr>
          <p:cNvCxnSpPr>
            <a:cxnSpLocks/>
          </p:cNvCxnSpPr>
          <p:nvPr/>
        </p:nvCxnSpPr>
        <p:spPr>
          <a:xfrm>
            <a:off x="9181704" y="3497344"/>
            <a:ext cx="735294" cy="0"/>
          </a:xfrm>
          <a:prstGeom prst="straightConnector1">
            <a:avLst/>
          </a:prstGeom>
          <a:ln w="635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C4175E-C199-A581-F206-54475D6B4436}"/>
              </a:ext>
            </a:extLst>
          </p:cNvPr>
          <p:cNvSpPr txBox="1"/>
          <p:nvPr/>
        </p:nvSpPr>
        <p:spPr>
          <a:xfrm>
            <a:off x="2982468" y="3588952"/>
            <a:ext cx="1974151" cy="2162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rPr>
              <a:t>Low aspect ratio</a:t>
            </a:r>
          </a:p>
        </p:txBody>
      </p:sp>
      <p:sp>
        <p:nvSpPr>
          <p:cNvPr id="9" name="TextBox 8">
            <a:extLst>
              <a:ext uri="{FF2B5EF4-FFF2-40B4-BE49-F238E27FC236}">
                <a16:creationId xmlns:a16="http://schemas.microsoft.com/office/drawing/2014/main" id="{91E1BC5F-9F44-540B-8A79-F280CE835DA3}"/>
              </a:ext>
            </a:extLst>
          </p:cNvPr>
          <p:cNvSpPr txBox="1"/>
          <p:nvPr/>
        </p:nvSpPr>
        <p:spPr>
          <a:xfrm>
            <a:off x="9209532" y="3588952"/>
            <a:ext cx="1974151" cy="2162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rPr>
              <a:t>High aspect ratio</a:t>
            </a:r>
          </a:p>
        </p:txBody>
      </p:sp>
      <p:pic>
        <p:nvPicPr>
          <p:cNvPr id="7" name="Picture 6" descr="A close up of a logo&#10;&#10;Description automatically generated">
            <a:extLst>
              <a:ext uri="{FF2B5EF4-FFF2-40B4-BE49-F238E27FC236}">
                <a16:creationId xmlns:a16="http://schemas.microsoft.com/office/drawing/2014/main" id="{95DDF119-C5F4-66BA-4593-46E4A7DA5B8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10" name="Rectangle 9">
            <a:extLst>
              <a:ext uri="{FF2B5EF4-FFF2-40B4-BE49-F238E27FC236}">
                <a16:creationId xmlns:a16="http://schemas.microsoft.com/office/drawing/2014/main" id="{FC05BBB5-352E-901D-42A9-027C169BA64F}"/>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60EF5A6-1C24-A0EF-F4F1-76C1D45B1D4E}"/>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FB0909B2-21A0-561F-73A6-04A9FF8963A0}"/>
              </a:ext>
            </a:extLst>
          </p:cNvPr>
          <p:cNvPicPr>
            <a:picLocks noChangeAspect="1"/>
          </p:cNvPicPr>
          <p:nvPr/>
        </p:nvPicPr>
        <p:blipFill>
          <a:blip r:embed="rId9"/>
          <a:stretch>
            <a:fillRect/>
          </a:stretch>
        </p:blipFill>
        <p:spPr>
          <a:xfrm>
            <a:off x="292497" y="5862975"/>
            <a:ext cx="1941455" cy="470019"/>
          </a:xfrm>
          <a:prstGeom prst="rect">
            <a:avLst/>
          </a:prstGeom>
        </p:spPr>
      </p:pic>
      <p:pic>
        <p:nvPicPr>
          <p:cNvPr id="2052" name="Picture 4" descr="STEP Unveils New Logo and Brand Identity">
            <a:extLst>
              <a:ext uri="{FF2B5EF4-FFF2-40B4-BE49-F238E27FC236}">
                <a16:creationId xmlns:a16="http://schemas.microsoft.com/office/drawing/2014/main" id="{17C9DB81-840F-910C-08EC-519D88C4F1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6640" y="5804254"/>
            <a:ext cx="1014583" cy="5707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0A3934E-6EBA-2B60-C9DA-D7F558964E5A}"/>
              </a:ext>
            </a:extLst>
          </p:cNvPr>
          <p:cNvSpPr/>
          <p:nvPr/>
        </p:nvSpPr>
        <p:spPr>
          <a:xfrm>
            <a:off x="3534201" y="5976745"/>
            <a:ext cx="957433" cy="349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haroni" panose="02010803020104030203" pitchFamily="2" charset="-79"/>
                <a:cs typeface="Aharoni" panose="02010803020104030203" pitchFamily="2" charset="-79"/>
              </a:rPr>
              <a:t>FAST</a:t>
            </a:r>
          </a:p>
        </p:txBody>
      </p:sp>
      <p:pic>
        <p:nvPicPr>
          <p:cNvPr id="12" name="Picture 11">
            <a:extLst>
              <a:ext uri="{FF2B5EF4-FFF2-40B4-BE49-F238E27FC236}">
                <a16:creationId xmlns:a16="http://schemas.microsoft.com/office/drawing/2014/main" id="{1ADE63EF-4086-B211-2F76-7D5FB9A8DF3E}"/>
              </a:ext>
            </a:extLst>
          </p:cNvPr>
          <p:cNvPicPr>
            <a:picLocks noChangeAspect="1"/>
          </p:cNvPicPr>
          <p:nvPr/>
        </p:nvPicPr>
        <p:blipFill>
          <a:blip r:embed="rId11"/>
          <a:stretch>
            <a:fillRect/>
          </a:stretch>
        </p:blipFill>
        <p:spPr>
          <a:xfrm>
            <a:off x="4669948" y="5923470"/>
            <a:ext cx="1240836" cy="413612"/>
          </a:xfrm>
          <a:prstGeom prst="rect">
            <a:avLst/>
          </a:prstGeom>
        </p:spPr>
      </p:pic>
    </p:spTree>
    <p:extLst>
      <p:ext uri="{BB962C8B-B14F-4D97-AF65-F5344CB8AC3E}">
        <p14:creationId xmlns:p14="http://schemas.microsoft.com/office/powerpoint/2010/main" val="301119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0BBB1-D912-CDE1-82AD-E9A106885891}"/>
            </a:ext>
          </a:extLst>
        </p:cNvPr>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0B3B635A-D578-7142-A94D-487203514E5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11" name="Rectangle 10">
            <a:extLst>
              <a:ext uri="{FF2B5EF4-FFF2-40B4-BE49-F238E27FC236}">
                <a16:creationId xmlns:a16="http://schemas.microsoft.com/office/drawing/2014/main" id="{CB77539D-EC28-51C7-83A8-E8FF83273372}"/>
              </a:ext>
            </a:extLst>
          </p:cNvPr>
          <p:cNvSpPr>
            <a:spLocks noGrp="1" noRot="1" noMove="1" noResize="1" noEditPoints="1" noAdjustHandles="1" noChangeArrowheads="1" noChangeShapeType="1"/>
          </p:cNvSpPr>
          <p:nvPr/>
        </p:nvSpPr>
        <p:spPr>
          <a:xfrm>
            <a:off x="431800" y="6188490"/>
            <a:ext cx="477841" cy="546141"/>
          </a:xfrm>
          <a:prstGeom prst="rect">
            <a:avLst/>
          </a:prstGeom>
          <a:solidFill>
            <a:srgbClr val="EF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sp>
        <p:nvSpPr>
          <p:cNvPr id="17" name="Title 1">
            <a:extLst>
              <a:ext uri="{FF2B5EF4-FFF2-40B4-BE49-F238E27FC236}">
                <a16:creationId xmlns:a16="http://schemas.microsoft.com/office/drawing/2014/main" id="{2D60C2E3-494C-7191-04C9-A6E82E88EAC0}"/>
              </a:ext>
            </a:extLst>
          </p:cNvPr>
          <p:cNvSpPr txBox="1">
            <a:spLocks/>
          </p:cNvSpPr>
          <p:nvPr/>
        </p:nvSpPr>
        <p:spPr>
          <a:xfrm>
            <a:off x="431800" y="279444"/>
            <a:ext cx="11466813" cy="54614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defTabSz="914400" rtl="0" eaLnBrk="1" fontAlgn="auto" latinLnBrk="0" hangingPunct="1">
              <a:lnSpc>
                <a:spcPct val="85000"/>
              </a:lnSpc>
              <a:spcBef>
                <a:spcPct val="0"/>
              </a:spcBef>
              <a:spcAft>
                <a:spcPts val="0"/>
              </a:spcAft>
              <a:buClrTx/>
              <a:buSzTx/>
              <a:buFontTx/>
              <a:buNone/>
              <a:tabLst/>
              <a:defRPr/>
            </a:pPr>
            <a:r>
              <a:rPr kumimoji="0" lang="en-GB" sz="3600" b="0" i="0" u="none" strike="noStrike" kern="1200" cap="all" spc="0" normalizeH="0" baseline="0" noProof="0" dirty="0">
                <a:ln>
                  <a:noFill/>
                </a:ln>
                <a:solidFill>
                  <a:srgbClr val="E74B1C"/>
                </a:solidFill>
                <a:effectLst/>
                <a:uLnTx/>
                <a:uFillTx/>
                <a:latin typeface="Gotham Rounded"/>
                <a:ea typeface="+mj-ea"/>
                <a:cs typeface="+mj-cs"/>
              </a:rPr>
              <a:t>our fusion technology</a:t>
            </a:r>
          </a:p>
        </p:txBody>
      </p:sp>
      <p:sp>
        <p:nvSpPr>
          <p:cNvPr id="21" name="TextBox 20">
            <a:extLst>
              <a:ext uri="{FF2B5EF4-FFF2-40B4-BE49-F238E27FC236}">
                <a16:creationId xmlns:a16="http://schemas.microsoft.com/office/drawing/2014/main" id="{1C7C44A8-EB4C-EAD4-4112-D30FF3E23FF5}"/>
              </a:ext>
            </a:extLst>
          </p:cNvPr>
          <p:cNvSpPr txBox="1"/>
          <p:nvPr/>
        </p:nvSpPr>
        <p:spPr>
          <a:xfrm>
            <a:off x="435052" y="811319"/>
            <a:ext cx="11374579" cy="3231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effectLst/>
                <a:uLnTx/>
                <a:uFillTx/>
                <a:latin typeface="Gotham Rounded"/>
                <a:ea typeface="+mn-ea"/>
                <a:cs typeface="+mn-cs"/>
              </a:rPr>
              <a:t>Compact Spherical Tokamak with High Temperature Superconducting (HTS) magnets</a:t>
            </a:r>
          </a:p>
        </p:txBody>
      </p:sp>
      <p:sp>
        <p:nvSpPr>
          <p:cNvPr id="22" name="TextBox 21">
            <a:extLst>
              <a:ext uri="{FF2B5EF4-FFF2-40B4-BE49-F238E27FC236}">
                <a16:creationId xmlns:a16="http://schemas.microsoft.com/office/drawing/2014/main" id="{423E1307-18C4-98C4-649B-8AC2139A3738}"/>
              </a:ext>
            </a:extLst>
          </p:cNvPr>
          <p:cNvSpPr txBox="1"/>
          <p:nvPr/>
        </p:nvSpPr>
        <p:spPr>
          <a:xfrm>
            <a:off x="7232403" y="2323170"/>
            <a:ext cx="5063672" cy="179594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Gotham Rounded"/>
                <a:ea typeface="+mn-ea"/>
                <a:cs typeface="+mn-cs"/>
              </a:rPr>
              <a:t>Compact spherical tokamak</a:t>
            </a:r>
          </a:p>
          <a:p>
            <a:pPr marL="342900" marR="0" lvl="0" indent="-342900" algn="l" defTabSz="914400" rtl="0" eaLnBrk="1" fontAlgn="auto" latinLnBrk="0" hangingPunct="1">
              <a:lnSpc>
                <a:spcPts val="2800"/>
              </a:lnSpc>
              <a:spcBef>
                <a:spcPts val="0"/>
              </a:spcBef>
              <a:spcAft>
                <a:spcPts val="0"/>
              </a:spcAft>
              <a:buClr>
                <a:srgbClr val="E74B1C"/>
              </a:buClr>
              <a:buSzTx/>
              <a:buFont typeface="Wingdings" panose="05000000000000000000" pitchFamily="2" charset="2"/>
              <a:buChar char="§"/>
              <a:tabLst/>
              <a:defRPr/>
            </a:pPr>
            <a:r>
              <a:rPr kumimoji="0" lang="en-GB" sz="1600" b="0" i="0" u="none" strike="noStrike" kern="1200" cap="none" spc="0" normalizeH="0" baseline="0" noProof="0" dirty="0">
                <a:ln>
                  <a:noFill/>
                </a:ln>
                <a:effectLst/>
                <a:uLnTx/>
                <a:uFillTx/>
                <a:latin typeface="Gotham Rounded"/>
                <a:ea typeface="+mn-ea"/>
                <a:cs typeface="+mn-cs"/>
              </a:rPr>
              <a:t>High efficiency (high bootstrap current) </a:t>
            </a:r>
          </a:p>
          <a:p>
            <a:pPr marL="342900" marR="0" lvl="0" indent="-342900" algn="l" defTabSz="914400" rtl="0" eaLnBrk="1" fontAlgn="auto" latinLnBrk="0" hangingPunct="1">
              <a:lnSpc>
                <a:spcPts val="2800"/>
              </a:lnSpc>
              <a:spcBef>
                <a:spcPts val="0"/>
              </a:spcBef>
              <a:spcAft>
                <a:spcPts val="0"/>
              </a:spcAft>
              <a:buClr>
                <a:srgbClr val="E74B1C"/>
              </a:buClr>
              <a:buSzTx/>
              <a:buFont typeface="Wingdings" panose="05000000000000000000" pitchFamily="2" charset="2"/>
              <a:buChar char="§"/>
              <a:tabLst/>
              <a:defRPr/>
            </a:pPr>
            <a:r>
              <a:rPr kumimoji="0" lang="en-GB" sz="1600" b="0" i="0" u="none" strike="noStrike" kern="1200" cap="none" spc="0" normalizeH="0" baseline="0" noProof="0" dirty="0">
                <a:ln>
                  <a:noFill/>
                </a:ln>
                <a:effectLst/>
                <a:uLnTx/>
                <a:uFillTx/>
                <a:latin typeface="Gotham Rounded"/>
                <a:ea typeface="+mn-ea"/>
                <a:cs typeface="+mn-cs"/>
              </a:rPr>
              <a:t>Stable plasma</a:t>
            </a:r>
          </a:p>
          <a:p>
            <a:pPr marL="342900" marR="0" lvl="0" indent="-342900" algn="l" defTabSz="914400" rtl="0" eaLnBrk="1" fontAlgn="auto" latinLnBrk="0" hangingPunct="1">
              <a:lnSpc>
                <a:spcPts val="2800"/>
              </a:lnSpc>
              <a:spcBef>
                <a:spcPts val="0"/>
              </a:spcBef>
              <a:spcAft>
                <a:spcPts val="0"/>
              </a:spcAft>
              <a:buClr>
                <a:srgbClr val="E74B1C"/>
              </a:buClr>
              <a:buSzTx/>
              <a:buFont typeface="Wingdings" panose="05000000000000000000" pitchFamily="2" charset="2"/>
              <a:buChar char="§"/>
              <a:tabLst/>
              <a:defRPr/>
            </a:pPr>
            <a:r>
              <a:rPr kumimoji="0" lang="en-GB" sz="1600" b="0" i="0" u="none" strike="noStrike" kern="1200" cap="none" spc="0" normalizeH="0" baseline="0" noProof="0" dirty="0">
                <a:ln>
                  <a:noFill/>
                </a:ln>
                <a:effectLst/>
                <a:uLnTx/>
                <a:uFillTx/>
                <a:latin typeface="Gotham Rounded"/>
                <a:ea typeface="+mn-ea"/>
                <a:cs typeface="+mn-cs"/>
              </a:rPr>
              <a:t>Steady state running</a:t>
            </a:r>
          </a:p>
          <a:p>
            <a:pPr marL="342900" marR="0" lvl="0" indent="-342900" algn="l" defTabSz="914400" rtl="0" eaLnBrk="1" fontAlgn="auto" latinLnBrk="0" hangingPunct="1">
              <a:lnSpc>
                <a:spcPts val="2800"/>
              </a:lnSpc>
              <a:spcBef>
                <a:spcPts val="0"/>
              </a:spcBef>
              <a:spcAft>
                <a:spcPts val="0"/>
              </a:spcAft>
              <a:buClr>
                <a:srgbClr val="E74B1C"/>
              </a:buClr>
              <a:buSzTx/>
              <a:buFont typeface="Wingdings" panose="05000000000000000000" pitchFamily="2" charset="2"/>
              <a:buChar char="§"/>
              <a:tabLst/>
              <a:defRPr/>
            </a:pPr>
            <a:r>
              <a:rPr kumimoji="0" lang="en-GB" sz="1600" b="0" i="0" u="none" strike="noStrike" kern="1200" cap="none" spc="0" normalizeH="0" baseline="0" noProof="0" dirty="0">
                <a:ln>
                  <a:noFill/>
                </a:ln>
                <a:effectLst/>
                <a:uLnTx/>
                <a:uFillTx/>
                <a:latin typeface="Gotham Rounded"/>
                <a:ea typeface="+mn-ea"/>
                <a:cs typeface="+mn-cs"/>
              </a:rPr>
              <a:t>Requires 50% less magnet material*</a:t>
            </a:r>
          </a:p>
        </p:txBody>
      </p:sp>
      <p:pic>
        <p:nvPicPr>
          <p:cNvPr id="26" name="Picture 25">
            <a:extLst>
              <a:ext uri="{FF2B5EF4-FFF2-40B4-BE49-F238E27FC236}">
                <a16:creationId xmlns:a16="http://schemas.microsoft.com/office/drawing/2014/main" id="{FD18FFC4-E6A8-9DC1-DFFD-1AF8A0648E2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4963281" y="2442180"/>
            <a:ext cx="1870261" cy="1507152"/>
          </a:xfrm>
          <a:prstGeom prst="rect">
            <a:avLst/>
          </a:prstGeom>
        </p:spPr>
      </p:pic>
      <p:pic>
        <p:nvPicPr>
          <p:cNvPr id="27" name="Picture 4">
            <a:extLst>
              <a:ext uri="{FF2B5EF4-FFF2-40B4-BE49-F238E27FC236}">
                <a16:creationId xmlns:a16="http://schemas.microsoft.com/office/drawing/2014/main" id="{2EEE4FDB-EB2C-C489-B625-983DFA1797F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5198918" y="4612242"/>
            <a:ext cx="1388496" cy="13884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1562B32-D2FE-DC28-1316-3E53FEEBE623}"/>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n-ea"/>
              <a:cs typeface="+mn-cs"/>
            </a:endParaRPr>
          </a:p>
        </p:txBody>
      </p:sp>
      <p:sp>
        <p:nvSpPr>
          <p:cNvPr id="34" name="TextBox 33">
            <a:extLst>
              <a:ext uri="{FF2B5EF4-FFF2-40B4-BE49-F238E27FC236}">
                <a16:creationId xmlns:a16="http://schemas.microsoft.com/office/drawing/2014/main" id="{A6644984-E4DA-732A-C57D-0434A358A537}"/>
              </a:ext>
            </a:extLst>
          </p:cNvPr>
          <p:cNvSpPr txBox="1"/>
          <p:nvPr/>
        </p:nvSpPr>
        <p:spPr>
          <a:xfrm>
            <a:off x="7232403" y="4560832"/>
            <a:ext cx="5577449" cy="144302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Gotham Rounded"/>
                <a:ea typeface="+mn-ea"/>
                <a:cs typeface="+mn-cs"/>
              </a:rPr>
              <a:t>HTS magnets</a:t>
            </a:r>
          </a:p>
          <a:p>
            <a:pPr marL="342900" marR="0" lvl="0" indent="-342900" algn="l" defTabSz="914400" rtl="0" eaLnBrk="1" fontAlgn="auto" latinLnBrk="0" hangingPunct="1">
              <a:lnSpc>
                <a:spcPts val="2800"/>
              </a:lnSpc>
              <a:spcBef>
                <a:spcPts val="0"/>
              </a:spcBef>
              <a:spcAft>
                <a:spcPts val="0"/>
              </a:spcAft>
              <a:buClr>
                <a:srgbClr val="E74B1C"/>
              </a:buClr>
              <a:buSzTx/>
              <a:buFont typeface="Wingdings" panose="05000000000000000000" pitchFamily="2" charset="2"/>
              <a:buChar char="§"/>
              <a:tabLst/>
              <a:defRPr/>
            </a:pPr>
            <a:r>
              <a:rPr kumimoji="0" lang="en-GB" sz="1600" b="0" i="0" u="none" strike="noStrike" kern="1200" cap="none" spc="0" normalizeH="0" baseline="0" noProof="0" dirty="0">
                <a:ln>
                  <a:noFill/>
                </a:ln>
                <a:effectLst/>
                <a:uLnTx/>
                <a:uFillTx/>
                <a:latin typeface="Gotham Rounded"/>
                <a:ea typeface="+mn-ea"/>
                <a:cs typeface="+mn-cs"/>
              </a:rPr>
              <a:t>Quench-safe, robust magnets</a:t>
            </a:r>
          </a:p>
          <a:p>
            <a:pPr marL="342900" marR="0" lvl="0" indent="-342900" algn="l" defTabSz="914400" rtl="0" eaLnBrk="1" fontAlgn="auto" latinLnBrk="0" hangingPunct="1">
              <a:lnSpc>
                <a:spcPts val="2800"/>
              </a:lnSpc>
              <a:spcBef>
                <a:spcPts val="0"/>
              </a:spcBef>
              <a:spcAft>
                <a:spcPts val="0"/>
              </a:spcAft>
              <a:buClr>
                <a:srgbClr val="E74B1C"/>
              </a:buClr>
              <a:buSzTx/>
              <a:buFont typeface="Wingdings" panose="05000000000000000000" pitchFamily="2" charset="2"/>
              <a:buChar char="§"/>
              <a:tabLst/>
              <a:defRPr/>
            </a:pPr>
            <a:r>
              <a:rPr kumimoji="0" lang="en-GB" sz="1600" b="0" i="0" u="none" strike="noStrike" kern="1200" cap="none" spc="0" normalizeH="0" baseline="0" noProof="0" dirty="0">
                <a:ln>
                  <a:noFill/>
                </a:ln>
                <a:effectLst/>
                <a:uLnTx/>
                <a:uFillTx/>
                <a:latin typeface="Gotham Rounded"/>
                <a:ea typeface="+mn-ea"/>
                <a:cs typeface="+mn-cs"/>
              </a:rPr>
              <a:t>Ultra-high magnetic field (20 Tesla +)</a:t>
            </a:r>
            <a:endParaRPr kumimoji="0" lang="en-GB" sz="1800" b="0" i="0" u="none" strike="noStrike" kern="1200" cap="none" spc="0" normalizeH="0" baseline="0" noProof="0" dirty="0">
              <a:ln>
                <a:noFill/>
              </a:ln>
              <a:effectLst/>
              <a:uLnTx/>
              <a:uFillTx/>
              <a:latin typeface="Gotham Rounded"/>
              <a:ea typeface="+mn-ea"/>
              <a:cs typeface="+mn-cs"/>
            </a:endParaRPr>
          </a:p>
          <a:p>
            <a:pPr marL="342900" marR="0" lvl="0" indent="-342900" algn="l" defTabSz="914400" rtl="0" eaLnBrk="1" fontAlgn="auto" latinLnBrk="0" hangingPunct="1">
              <a:lnSpc>
                <a:spcPts val="2800"/>
              </a:lnSpc>
              <a:spcBef>
                <a:spcPts val="0"/>
              </a:spcBef>
              <a:spcAft>
                <a:spcPts val="0"/>
              </a:spcAft>
              <a:buClr>
                <a:srgbClr val="E74B1C"/>
              </a:buClr>
              <a:buSzTx/>
              <a:buFont typeface="Wingdings" panose="05000000000000000000" pitchFamily="2" charset="2"/>
              <a:buChar char="§"/>
              <a:tabLst/>
              <a:defRPr/>
            </a:pPr>
            <a:r>
              <a:rPr kumimoji="0" lang="en-GB" sz="1600" b="0" i="0" u="none" strike="noStrike" kern="1200" cap="none" spc="0" normalizeH="0" baseline="0" noProof="0" dirty="0">
                <a:ln>
                  <a:noFill/>
                </a:ln>
                <a:effectLst/>
                <a:uLnTx/>
                <a:uFillTx/>
                <a:latin typeface="Gotham Rounded"/>
                <a:ea typeface="+mn-ea"/>
                <a:cs typeface="+mn-cs"/>
              </a:rPr>
              <a:t>Operate at 20K (no liquid cryogens)</a:t>
            </a:r>
          </a:p>
        </p:txBody>
      </p:sp>
      <p:sp>
        <p:nvSpPr>
          <p:cNvPr id="36" name="TextBox 35">
            <a:extLst>
              <a:ext uri="{FF2B5EF4-FFF2-40B4-BE49-F238E27FC236}">
                <a16:creationId xmlns:a16="http://schemas.microsoft.com/office/drawing/2014/main" id="{C85227D3-02DC-1F21-EC4E-C3E334D8074B}"/>
              </a:ext>
            </a:extLst>
          </p:cNvPr>
          <p:cNvSpPr txBox="1"/>
          <p:nvPr/>
        </p:nvSpPr>
        <p:spPr>
          <a:xfrm>
            <a:off x="7071143" y="6545745"/>
            <a:ext cx="611051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3C5568"/>
                </a:solidFill>
                <a:effectLst/>
                <a:uLnTx/>
                <a:uFillTx/>
                <a:latin typeface="Aptos" panose="020B0004020202020204" pitchFamily="34" charset="0"/>
                <a:ea typeface="+mn-ea"/>
                <a:cs typeface="+mn-cs"/>
              </a:rPr>
              <a:t>* </a:t>
            </a:r>
            <a:r>
              <a:rPr kumimoji="0" lang="en-GB" sz="1050" b="0" i="0" u="none" strike="noStrike" kern="1200" cap="none" spc="0" normalizeH="0" baseline="0" noProof="0" dirty="0">
                <a:ln>
                  <a:noFill/>
                </a:ln>
                <a:solidFill>
                  <a:srgbClr val="3C5568"/>
                </a:solidFill>
                <a:effectLst/>
                <a:uLnTx/>
                <a:uFillTx/>
                <a:latin typeface="Gotham Rounded"/>
                <a:ea typeface="+mn-ea"/>
                <a:cs typeface="+mn-cs"/>
              </a:rPr>
              <a:t>Compared to a conventional tokamak (CT)</a:t>
            </a:r>
            <a:endParaRPr kumimoji="0" lang="en-GB" sz="1050" b="0" i="0" u="none" strike="noStrike" kern="1200" cap="none" spc="0" normalizeH="0" baseline="0" noProof="0" dirty="0">
              <a:ln>
                <a:noFill/>
              </a:ln>
              <a:solidFill>
                <a:prstClr val="black"/>
              </a:solidFill>
              <a:effectLst/>
              <a:uLnTx/>
              <a:uFillTx/>
              <a:latin typeface="Gotham Rounded"/>
              <a:ea typeface="+mn-ea"/>
              <a:cs typeface="+mn-cs"/>
            </a:endParaRPr>
          </a:p>
        </p:txBody>
      </p:sp>
      <p:sp>
        <p:nvSpPr>
          <p:cNvPr id="2" name="Title 1">
            <a:extLst>
              <a:ext uri="{FF2B5EF4-FFF2-40B4-BE49-F238E27FC236}">
                <a16:creationId xmlns:a16="http://schemas.microsoft.com/office/drawing/2014/main" id="{32619FF8-32B0-FFD2-DAD7-609214D1C92D}"/>
              </a:ext>
            </a:extLst>
          </p:cNvPr>
          <p:cNvSpPr txBox="1">
            <a:spLocks/>
          </p:cNvSpPr>
          <p:nvPr/>
        </p:nvSpPr>
        <p:spPr>
          <a:xfrm>
            <a:off x="1679656" y="-773187"/>
            <a:ext cx="8533583" cy="54614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2800" b="0" i="0" u="none" strike="noStrike" kern="1200" cap="all" spc="0" normalizeH="0" baseline="0" noProof="0" dirty="0">
                <a:ln>
                  <a:noFill/>
                </a:ln>
                <a:solidFill>
                  <a:schemeClr val="tx1"/>
                </a:solidFill>
                <a:effectLst/>
                <a:uLnTx/>
                <a:uFillTx/>
                <a:latin typeface="Gotham Rounded"/>
                <a:ea typeface="+mj-ea"/>
                <a:cs typeface="+mj-cs"/>
              </a:rPr>
              <a:t>Compact &amp; efficient fusion</a:t>
            </a:r>
          </a:p>
        </p:txBody>
      </p:sp>
      <p:sp>
        <p:nvSpPr>
          <p:cNvPr id="3" name="Oval 2">
            <a:extLst>
              <a:ext uri="{FF2B5EF4-FFF2-40B4-BE49-F238E27FC236}">
                <a16:creationId xmlns:a16="http://schemas.microsoft.com/office/drawing/2014/main" id="{4415A163-D1F1-A445-CDA2-EEAC215E532D}"/>
              </a:ext>
            </a:extLst>
          </p:cNvPr>
          <p:cNvSpPr/>
          <p:nvPr/>
        </p:nvSpPr>
        <p:spPr>
          <a:xfrm>
            <a:off x="5226712" y="2558264"/>
            <a:ext cx="1307509" cy="1289411"/>
          </a:xfrm>
          <a:prstGeom prst="ellipse">
            <a:avLst/>
          </a:prstGeom>
          <a:noFill/>
          <a:ln w="57150">
            <a:solidFill>
              <a:srgbClr val="E74B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92D9DCA-5992-33D2-28D0-CB8470504D5B}"/>
              </a:ext>
            </a:extLst>
          </p:cNvPr>
          <p:cNvSpPr txBox="1"/>
          <p:nvPr/>
        </p:nvSpPr>
        <p:spPr>
          <a:xfrm>
            <a:off x="431800" y="1567678"/>
            <a:ext cx="11574616" cy="353943"/>
          </a:xfrm>
          <a:prstGeom prst="rect">
            <a:avLst/>
          </a:prstGeom>
          <a:noFill/>
        </p:spPr>
        <p:txBody>
          <a:bodyPr wrap="square">
            <a:spAutoFit/>
          </a:bodyPr>
          <a:lstStyle/>
          <a:p>
            <a:r>
              <a:rPr lang="en-GB" sz="1700" dirty="0">
                <a:latin typeface="Gotham Rounded Medium" panose="02000000000000000000" pitchFamily="2" charset="0"/>
              </a:rPr>
              <a:t>Cost-efficient and abundant baseload power and industrial heat, delivered in a compact form-factor.</a:t>
            </a:r>
          </a:p>
        </p:txBody>
      </p:sp>
      <p:pic>
        <p:nvPicPr>
          <p:cNvPr id="7" name="Picture 6">
            <a:extLst>
              <a:ext uri="{FF2B5EF4-FFF2-40B4-BE49-F238E27FC236}">
                <a16:creationId xmlns:a16="http://schemas.microsoft.com/office/drawing/2014/main" id="{7018F51E-A620-AA79-8B16-720E043931FD}"/>
              </a:ext>
            </a:extLst>
          </p:cNvPr>
          <p:cNvPicPr>
            <a:picLocks noChangeAspect="1"/>
          </p:cNvPicPr>
          <p:nvPr/>
        </p:nvPicPr>
        <p:blipFill>
          <a:blip r:embed="rId8">
            <a:clrChange>
              <a:clrFrom>
                <a:srgbClr val="FFFFFF"/>
              </a:clrFrom>
              <a:clrTo>
                <a:srgbClr val="FFFFFF">
                  <a:alpha val="0"/>
                </a:srgbClr>
              </a:clrTo>
            </a:clrChange>
          </a:blip>
          <a:srcRect l="26906" r="9078"/>
          <a:stretch/>
        </p:blipFill>
        <p:spPr>
          <a:xfrm flipH="1">
            <a:off x="215900" y="2399093"/>
            <a:ext cx="3822698" cy="3357109"/>
          </a:xfrm>
          <a:prstGeom prst="rect">
            <a:avLst/>
          </a:prstGeom>
        </p:spPr>
      </p:pic>
    </p:spTree>
    <p:extLst>
      <p:ext uri="{BB962C8B-B14F-4D97-AF65-F5344CB8AC3E}">
        <p14:creationId xmlns:p14="http://schemas.microsoft.com/office/powerpoint/2010/main" val="2987249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F976AA-8E3B-5233-9E46-B0B3A1038648}"/>
            </a:ext>
          </a:extLst>
        </p:cNvPr>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A9FECC3-E239-76F6-0032-B031D3044CA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11" name="Rectangle 10">
            <a:extLst>
              <a:ext uri="{FF2B5EF4-FFF2-40B4-BE49-F238E27FC236}">
                <a16:creationId xmlns:a16="http://schemas.microsoft.com/office/drawing/2014/main" id="{EBF845B7-C069-CDA4-968A-A715BE33D0CD}"/>
              </a:ext>
            </a:extLst>
          </p:cNvPr>
          <p:cNvSpPr>
            <a:spLocks noGrp="1" noRot="1" noMove="1" noResize="1" noEditPoints="1" noAdjustHandles="1" noChangeArrowheads="1" noChangeShapeType="1"/>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34E5F97D-35DF-2201-60BC-394AF6653C60}"/>
              </a:ext>
            </a:extLst>
          </p:cNvPr>
          <p:cNvSpPr txBox="1"/>
          <p:nvPr/>
        </p:nvSpPr>
        <p:spPr>
          <a:xfrm>
            <a:off x="431800" y="276632"/>
            <a:ext cx="113745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all" spc="0" normalizeH="0" baseline="0" noProof="0" dirty="0">
                <a:ln>
                  <a:noFill/>
                </a:ln>
                <a:solidFill>
                  <a:srgbClr val="F08323"/>
                </a:solidFill>
                <a:effectLst/>
                <a:uLnTx/>
                <a:uFillTx/>
                <a:latin typeface="Arial" panose="020B0604020202020204" pitchFamily="34" charset="0"/>
                <a:ea typeface="+mn-ea"/>
                <a:cs typeface="Arial" panose="020B0604020202020204" pitchFamily="34" charset="0"/>
              </a:rPr>
              <a:t>Compact Spherical Tokamak</a:t>
            </a:r>
          </a:p>
        </p:txBody>
      </p:sp>
      <p:sp>
        <p:nvSpPr>
          <p:cNvPr id="22" name="TextBox 21">
            <a:extLst>
              <a:ext uri="{FF2B5EF4-FFF2-40B4-BE49-F238E27FC236}">
                <a16:creationId xmlns:a16="http://schemas.microsoft.com/office/drawing/2014/main" id="{9BA866C4-EA1F-42EB-3BB4-E4E3DB181E42}"/>
              </a:ext>
            </a:extLst>
          </p:cNvPr>
          <p:cNvSpPr txBox="1"/>
          <p:nvPr/>
        </p:nvSpPr>
        <p:spPr>
          <a:xfrm>
            <a:off x="292080" y="3909451"/>
            <a:ext cx="4286517" cy="181588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08323"/>
                </a:solidFill>
                <a:effectLst/>
                <a:uLnTx/>
                <a:uFillTx/>
                <a:latin typeface="Arial" panose="020B0604020202020204" pitchFamily="34" charset="0"/>
                <a:ea typeface="+mn-ea"/>
                <a:cs typeface="Arial" panose="020B0604020202020204" pitchFamily="34" charset="0"/>
              </a:rPr>
              <a:t>ST40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Compact Spherical Tokamak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World’s highest field Spherical Tokamak</a:t>
            </a:r>
          </a:p>
        </p:txBody>
      </p:sp>
      <p:pic>
        <p:nvPicPr>
          <p:cNvPr id="26" name="Picture 25">
            <a:extLst>
              <a:ext uri="{FF2B5EF4-FFF2-40B4-BE49-F238E27FC236}">
                <a16:creationId xmlns:a16="http://schemas.microsoft.com/office/drawing/2014/main" id="{BD61E2CD-D98E-5921-C6A1-3243C4A3D61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1240972" y="1457409"/>
            <a:ext cx="2478919" cy="1997640"/>
          </a:xfrm>
          <a:prstGeom prst="rect">
            <a:avLst/>
          </a:prstGeom>
        </p:spPr>
      </p:pic>
      <p:sp>
        <p:nvSpPr>
          <p:cNvPr id="9" name="Rectangle 8">
            <a:extLst>
              <a:ext uri="{FF2B5EF4-FFF2-40B4-BE49-F238E27FC236}">
                <a16:creationId xmlns:a16="http://schemas.microsoft.com/office/drawing/2014/main" id="{5F2D6EF4-6718-ACDB-1790-BE4CBDBF940B}"/>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B0791A24-5FD1-754C-098F-5A4E9BAAA4A0}"/>
              </a:ext>
            </a:extLst>
          </p:cNvPr>
          <p:cNvCxnSpPr/>
          <p:nvPr/>
        </p:nvCxnSpPr>
        <p:spPr>
          <a:xfrm>
            <a:off x="5003800" y="1371600"/>
            <a:ext cx="0" cy="4622800"/>
          </a:xfrm>
          <a:prstGeom prst="line">
            <a:avLst/>
          </a:prstGeom>
          <a:ln w="6350">
            <a:solidFill>
              <a:srgbClr val="F08323"/>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3C31B3D-F8F2-96D0-16C3-7978DDC85A43}"/>
              </a:ext>
            </a:extLst>
          </p:cNvPr>
          <p:cNvGrpSpPr/>
          <p:nvPr/>
        </p:nvGrpSpPr>
        <p:grpSpPr>
          <a:xfrm>
            <a:off x="5314684" y="1120277"/>
            <a:ext cx="6722265" cy="5001588"/>
            <a:chOff x="652455" y="1319399"/>
            <a:chExt cx="6261154" cy="4658506"/>
          </a:xfrm>
        </p:grpSpPr>
        <p:pic>
          <p:nvPicPr>
            <p:cNvPr id="18" name="Picture 17" descr="A picture containing gear&#10;&#10;Description automatically generated">
              <a:extLst>
                <a:ext uri="{FF2B5EF4-FFF2-40B4-BE49-F238E27FC236}">
                  <a16:creationId xmlns:a16="http://schemas.microsoft.com/office/drawing/2014/main" id="{2EAC9E1B-E69F-D7EE-465B-B52C45BA5B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55" y="1365471"/>
              <a:ext cx="6212562" cy="4388212"/>
            </a:xfrm>
            <a:prstGeom prst="rect">
              <a:avLst/>
            </a:prstGeom>
          </p:spPr>
        </p:pic>
        <p:grpSp>
          <p:nvGrpSpPr>
            <p:cNvPr id="19" name="Group 18">
              <a:extLst>
                <a:ext uri="{FF2B5EF4-FFF2-40B4-BE49-F238E27FC236}">
                  <a16:creationId xmlns:a16="http://schemas.microsoft.com/office/drawing/2014/main" id="{FB5CA36D-7425-D845-BCC5-1BC6BB27B7E3}"/>
                </a:ext>
              </a:extLst>
            </p:cNvPr>
            <p:cNvGrpSpPr/>
            <p:nvPr/>
          </p:nvGrpSpPr>
          <p:grpSpPr>
            <a:xfrm>
              <a:off x="698920" y="1319399"/>
              <a:ext cx="6214689" cy="4658506"/>
              <a:chOff x="12907205" y="9951132"/>
              <a:chExt cx="16838524" cy="12592469"/>
            </a:xfrm>
          </p:grpSpPr>
          <p:sp>
            <p:nvSpPr>
              <p:cNvPr id="28" name="TextBox 27">
                <a:extLst>
                  <a:ext uri="{FF2B5EF4-FFF2-40B4-BE49-F238E27FC236}">
                    <a16:creationId xmlns:a16="http://schemas.microsoft.com/office/drawing/2014/main" id="{03657A51-B04B-9F71-C821-718E51986DE0}"/>
                  </a:ext>
                </a:extLst>
              </p:cNvPr>
              <p:cNvSpPr txBox="1"/>
              <p:nvPr/>
            </p:nvSpPr>
            <p:spPr>
              <a:xfrm>
                <a:off x="26025570" y="10034752"/>
                <a:ext cx="3417873" cy="1859730"/>
              </a:xfrm>
              <a:prstGeom prst="rect">
                <a:avLst/>
              </a:prstGeom>
              <a:noFill/>
            </p:spPr>
            <p:txBody>
              <a:bodyPr wrap="square" rtlCol="0">
                <a:spAutoFit/>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Inner vacuum chamber</a:t>
                </a:r>
              </a:p>
            </p:txBody>
          </p:sp>
          <p:sp>
            <p:nvSpPr>
              <p:cNvPr id="29" name="TextBox 28">
                <a:extLst>
                  <a:ext uri="{FF2B5EF4-FFF2-40B4-BE49-F238E27FC236}">
                    <a16:creationId xmlns:a16="http://schemas.microsoft.com/office/drawing/2014/main" id="{376D5384-25FB-5D0C-46EA-BFE27D6660D9}"/>
                  </a:ext>
                </a:extLst>
              </p:cNvPr>
              <p:cNvSpPr txBox="1"/>
              <p:nvPr/>
            </p:nvSpPr>
            <p:spPr>
              <a:xfrm>
                <a:off x="13285962" y="9951132"/>
                <a:ext cx="3734948" cy="1317308"/>
              </a:xfrm>
              <a:prstGeom prst="rect">
                <a:avLst/>
              </a:prstGeom>
              <a:noFill/>
            </p:spPr>
            <p:txBody>
              <a:bodyPr wrap="square" rtlCol="0">
                <a:spAutoFit/>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Outer vacuum chamber</a:t>
                </a:r>
              </a:p>
            </p:txBody>
          </p:sp>
          <p:sp>
            <p:nvSpPr>
              <p:cNvPr id="30" name="TextBox 29">
                <a:extLst>
                  <a:ext uri="{FF2B5EF4-FFF2-40B4-BE49-F238E27FC236}">
                    <a16:creationId xmlns:a16="http://schemas.microsoft.com/office/drawing/2014/main" id="{A2942462-E74E-4B15-EFB3-5AB5172B4307}"/>
                  </a:ext>
                </a:extLst>
              </p:cNvPr>
              <p:cNvSpPr txBox="1"/>
              <p:nvPr/>
            </p:nvSpPr>
            <p:spPr>
              <a:xfrm>
                <a:off x="26025562" y="12941070"/>
                <a:ext cx="3720167" cy="1996692"/>
              </a:xfrm>
              <a:prstGeom prst="rect">
                <a:avLst/>
              </a:prstGeom>
              <a:noFill/>
            </p:spPr>
            <p:txBody>
              <a:bodyPr wrap="square" rtlCol="0">
                <a:spAutoFit/>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TF coils: demountable return limb</a:t>
                </a:r>
              </a:p>
            </p:txBody>
          </p:sp>
          <p:sp>
            <p:nvSpPr>
              <p:cNvPr id="31" name="TextBox 30">
                <a:extLst>
                  <a:ext uri="{FF2B5EF4-FFF2-40B4-BE49-F238E27FC236}">
                    <a16:creationId xmlns:a16="http://schemas.microsoft.com/office/drawing/2014/main" id="{018BA8C3-E8A9-F261-02B2-14AAFF07C663}"/>
                  </a:ext>
                </a:extLst>
              </p:cNvPr>
              <p:cNvSpPr txBox="1"/>
              <p:nvPr/>
            </p:nvSpPr>
            <p:spPr>
              <a:xfrm>
                <a:off x="12907205" y="12850148"/>
                <a:ext cx="3574140" cy="2579059"/>
              </a:xfrm>
              <a:prstGeom prst="rect">
                <a:avLst/>
              </a:prstGeom>
              <a:noFill/>
            </p:spPr>
            <p:txBody>
              <a:bodyPr wrap="square" rtlCol="0">
                <a:spAutoFit/>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Toroidal Field (TF) coil: centre post</a:t>
                </a:r>
              </a:p>
            </p:txBody>
          </p:sp>
          <p:sp>
            <p:nvSpPr>
              <p:cNvPr id="32" name="TextBox 31">
                <a:extLst>
                  <a:ext uri="{FF2B5EF4-FFF2-40B4-BE49-F238E27FC236}">
                    <a16:creationId xmlns:a16="http://schemas.microsoft.com/office/drawing/2014/main" id="{74CE3514-E418-D51C-905D-BF48256AAD77}"/>
                  </a:ext>
                </a:extLst>
              </p:cNvPr>
              <p:cNvSpPr txBox="1"/>
              <p:nvPr/>
            </p:nvSpPr>
            <p:spPr>
              <a:xfrm>
                <a:off x="13190998" y="19129079"/>
                <a:ext cx="3614725" cy="1317308"/>
              </a:xfrm>
              <a:prstGeom prst="rect">
                <a:avLst/>
              </a:prstGeom>
              <a:noFill/>
            </p:spPr>
            <p:txBody>
              <a:bodyPr wrap="square" lIns="91440" tIns="45720" rIns="91440" bIns="45720" rtlCol="0" anchor="t">
                <a:spAutoFit/>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a:rPr>
                  <a:t>Central</a:t>
                </a:r>
              </a:p>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a:rPr>
                  <a:t>Solenoid (CS)</a:t>
                </a:r>
              </a:p>
            </p:txBody>
          </p:sp>
          <p:sp>
            <p:nvSpPr>
              <p:cNvPr id="33" name="TextBox 32">
                <a:extLst>
                  <a:ext uri="{FF2B5EF4-FFF2-40B4-BE49-F238E27FC236}">
                    <a16:creationId xmlns:a16="http://schemas.microsoft.com/office/drawing/2014/main" id="{933F5835-DF93-087B-5330-99077454AF1B}"/>
                  </a:ext>
                </a:extLst>
              </p:cNvPr>
              <p:cNvSpPr txBox="1"/>
              <p:nvPr/>
            </p:nvSpPr>
            <p:spPr>
              <a:xfrm>
                <a:off x="26025565" y="20546909"/>
                <a:ext cx="2690326" cy="1996692"/>
              </a:xfrm>
              <a:prstGeom prst="rect">
                <a:avLst/>
              </a:prstGeom>
              <a:noFill/>
            </p:spPr>
            <p:txBody>
              <a:bodyPr wrap="square" rtlCol="0">
                <a:spAutoFit/>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Divertor (DIV) coils</a:t>
                </a:r>
              </a:p>
            </p:txBody>
          </p:sp>
          <p:sp>
            <p:nvSpPr>
              <p:cNvPr id="35" name="TextBox 34">
                <a:extLst>
                  <a:ext uri="{FF2B5EF4-FFF2-40B4-BE49-F238E27FC236}">
                    <a16:creationId xmlns:a16="http://schemas.microsoft.com/office/drawing/2014/main" id="{F62058BB-A639-B351-A366-ED7618A4F2C9}"/>
                  </a:ext>
                </a:extLst>
              </p:cNvPr>
              <p:cNvSpPr txBox="1"/>
              <p:nvPr/>
            </p:nvSpPr>
            <p:spPr>
              <a:xfrm>
                <a:off x="12907205" y="16053699"/>
                <a:ext cx="3676764" cy="1996692"/>
              </a:xfrm>
              <a:prstGeom prst="rect">
                <a:avLst/>
              </a:prstGeom>
              <a:noFill/>
            </p:spPr>
            <p:txBody>
              <a:bodyPr wrap="square" rtlCol="0">
                <a:spAutoFit/>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Merging –compression (MC) coils</a:t>
                </a:r>
              </a:p>
            </p:txBody>
          </p:sp>
          <p:sp>
            <p:nvSpPr>
              <p:cNvPr id="37" name="TextBox 36">
                <a:extLst>
                  <a:ext uri="{FF2B5EF4-FFF2-40B4-BE49-F238E27FC236}">
                    <a16:creationId xmlns:a16="http://schemas.microsoft.com/office/drawing/2014/main" id="{983E22C9-50A0-6DB1-9A00-AFCC9B3D24C4}"/>
                  </a:ext>
                </a:extLst>
              </p:cNvPr>
              <p:cNvSpPr txBox="1"/>
              <p:nvPr/>
            </p:nvSpPr>
            <p:spPr>
              <a:xfrm>
                <a:off x="13285962" y="20649194"/>
                <a:ext cx="3121450" cy="1414323"/>
              </a:xfrm>
              <a:prstGeom prst="rect">
                <a:avLst/>
              </a:prstGeom>
              <a:noFill/>
            </p:spPr>
            <p:txBody>
              <a:bodyPr wrap="square" rtlCol="0">
                <a:spAutoFit/>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Core-limb TF joints</a:t>
                </a:r>
              </a:p>
            </p:txBody>
          </p:sp>
          <p:cxnSp>
            <p:nvCxnSpPr>
              <p:cNvPr id="38" name="Straight Arrow Connector 37">
                <a:extLst>
                  <a:ext uri="{FF2B5EF4-FFF2-40B4-BE49-F238E27FC236}">
                    <a16:creationId xmlns:a16="http://schemas.microsoft.com/office/drawing/2014/main" id="{E48F1D2D-60A5-1625-0B21-BB183A41FE0F}"/>
                  </a:ext>
                </a:extLst>
              </p:cNvPr>
              <p:cNvCxnSpPr>
                <a:cxnSpLocks/>
                <a:stCxn id="28" idx="1"/>
              </p:cNvCxnSpPr>
              <p:nvPr/>
            </p:nvCxnSpPr>
            <p:spPr>
              <a:xfrm flipH="1">
                <a:off x="23110757" y="10964617"/>
                <a:ext cx="2914813" cy="23033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2D23E45-A1A3-5157-6CE1-27DB15F4547F}"/>
                  </a:ext>
                </a:extLst>
              </p:cNvPr>
              <p:cNvCxnSpPr>
                <a:cxnSpLocks/>
                <a:stCxn id="30" idx="1"/>
              </p:cNvCxnSpPr>
              <p:nvPr/>
            </p:nvCxnSpPr>
            <p:spPr>
              <a:xfrm flipH="1">
                <a:off x="24347147" y="13939416"/>
                <a:ext cx="1678415" cy="5982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2A32423-20EE-69BD-E787-12DC0E5A7DF3}"/>
                  </a:ext>
                </a:extLst>
              </p:cNvPr>
              <p:cNvCxnSpPr>
                <a:cxnSpLocks/>
              </p:cNvCxnSpPr>
              <p:nvPr/>
            </p:nvCxnSpPr>
            <p:spPr>
              <a:xfrm flipH="1">
                <a:off x="24483043" y="18467681"/>
                <a:ext cx="1542522" cy="6902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2A20016-ED3B-8B92-D6FC-49B6C4CA4FA1}"/>
                  </a:ext>
                </a:extLst>
              </p:cNvPr>
              <p:cNvCxnSpPr>
                <a:cxnSpLocks/>
              </p:cNvCxnSpPr>
              <p:nvPr/>
            </p:nvCxnSpPr>
            <p:spPr>
              <a:xfrm flipH="1" flipV="1">
                <a:off x="25283143" y="16848691"/>
                <a:ext cx="742422" cy="2033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C3BE22E-2282-2275-9247-1F5C2A27D2EA}"/>
                  </a:ext>
                </a:extLst>
              </p:cNvPr>
              <p:cNvCxnSpPr>
                <a:cxnSpLocks/>
                <a:stCxn id="33" idx="1"/>
              </p:cNvCxnSpPr>
              <p:nvPr/>
            </p:nvCxnSpPr>
            <p:spPr>
              <a:xfrm flipH="1" flipV="1">
                <a:off x="21749591" y="18533054"/>
                <a:ext cx="4275974" cy="30122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109F4C6-5A47-3E0C-9524-4C538E114C92}"/>
                  </a:ext>
                </a:extLst>
              </p:cNvPr>
              <p:cNvCxnSpPr>
                <a:cxnSpLocks/>
              </p:cNvCxnSpPr>
              <p:nvPr/>
            </p:nvCxnSpPr>
            <p:spPr>
              <a:xfrm flipV="1">
                <a:off x="15963771" y="19741500"/>
                <a:ext cx="4604509" cy="14031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2D56621-D527-8A30-D978-1EE787B6BB19}"/>
                  </a:ext>
                </a:extLst>
              </p:cNvPr>
              <p:cNvCxnSpPr>
                <a:cxnSpLocks/>
              </p:cNvCxnSpPr>
              <p:nvPr/>
            </p:nvCxnSpPr>
            <p:spPr>
              <a:xfrm>
                <a:off x="16181175" y="16643097"/>
                <a:ext cx="2700805" cy="4089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B816F4D-4527-D27D-49AA-3F49A9A6A337}"/>
                  </a:ext>
                </a:extLst>
              </p:cNvPr>
              <p:cNvCxnSpPr>
                <a:cxnSpLocks/>
              </p:cNvCxnSpPr>
              <p:nvPr/>
            </p:nvCxnSpPr>
            <p:spPr>
              <a:xfrm flipV="1">
                <a:off x="16180785" y="14960266"/>
                <a:ext cx="2696151" cy="16828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85593FA-C90E-165E-F1A4-50DB393A5A5A}"/>
                  </a:ext>
                </a:extLst>
              </p:cNvPr>
              <p:cNvCxnSpPr>
                <a:cxnSpLocks/>
              </p:cNvCxnSpPr>
              <p:nvPr/>
            </p:nvCxnSpPr>
            <p:spPr>
              <a:xfrm flipV="1">
                <a:off x="15870291" y="17393232"/>
                <a:ext cx="4885538" cy="20333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BA9D168-32FB-ABD9-09B4-7221E3EA6F4D}"/>
                  </a:ext>
                </a:extLst>
              </p:cNvPr>
              <p:cNvCxnSpPr>
                <a:cxnSpLocks/>
              </p:cNvCxnSpPr>
              <p:nvPr/>
            </p:nvCxnSpPr>
            <p:spPr>
              <a:xfrm>
                <a:off x="15627741" y="11336018"/>
                <a:ext cx="1901119" cy="1712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D9436B3-5454-B532-E9A4-F56E99E11B62}"/>
                  </a:ext>
                </a:extLst>
              </p:cNvPr>
              <p:cNvCxnSpPr>
                <a:cxnSpLocks/>
              </p:cNvCxnSpPr>
              <p:nvPr/>
            </p:nvCxnSpPr>
            <p:spPr>
              <a:xfrm>
                <a:off x="16049125" y="14005469"/>
                <a:ext cx="4997856" cy="10111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C463B154-11FC-9788-7994-6E5DC890A463}"/>
                  </a:ext>
                </a:extLst>
              </p:cNvPr>
              <p:cNvPicPr>
                <a:picLocks noChangeAspect="1"/>
              </p:cNvPicPr>
              <p:nvPr/>
            </p:nvPicPr>
            <p:blipFill rotWithShape="1">
              <a:blip r:embed="rId7"/>
              <a:srcRect l="58422"/>
              <a:stretch/>
            </p:blipFill>
            <p:spPr>
              <a:xfrm>
                <a:off x="21401878" y="14376898"/>
                <a:ext cx="1956829" cy="3281207"/>
              </a:xfrm>
              <a:prstGeom prst="rect">
                <a:avLst/>
              </a:prstGeom>
            </p:spPr>
          </p:pic>
          <p:pic>
            <p:nvPicPr>
              <p:cNvPr id="50" name="Picture 49">
                <a:extLst>
                  <a:ext uri="{FF2B5EF4-FFF2-40B4-BE49-F238E27FC236}">
                    <a16:creationId xmlns:a16="http://schemas.microsoft.com/office/drawing/2014/main" id="{4FDE3275-37D7-C03E-B5D4-A043842AD1FA}"/>
                  </a:ext>
                </a:extLst>
              </p:cNvPr>
              <p:cNvPicPr>
                <a:picLocks noChangeAspect="1"/>
              </p:cNvPicPr>
              <p:nvPr/>
            </p:nvPicPr>
            <p:blipFill rotWithShape="1">
              <a:blip r:embed="rId7"/>
              <a:srcRect r="61621"/>
              <a:stretch/>
            </p:blipFill>
            <p:spPr>
              <a:xfrm>
                <a:off x="19085507" y="14376898"/>
                <a:ext cx="1806276" cy="3281207"/>
              </a:xfrm>
              <a:prstGeom prst="rect">
                <a:avLst/>
              </a:prstGeom>
            </p:spPr>
          </p:pic>
          <p:cxnSp>
            <p:nvCxnSpPr>
              <p:cNvPr id="51" name="Straight Arrow Connector 50">
                <a:extLst>
                  <a:ext uri="{FF2B5EF4-FFF2-40B4-BE49-F238E27FC236}">
                    <a16:creationId xmlns:a16="http://schemas.microsoft.com/office/drawing/2014/main" id="{F6FD0A6E-E491-DEE5-9A94-19CBA2C15CAF}"/>
                  </a:ext>
                </a:extLst>
              </p:cNvPr>
              <p:cNvCxnSpPr>
                <a:cxnSpLocks/>
                <a:stCxn id="33" idx="1"/>
              </p:cNvCxnSpPr>
              <p:nvPr/>
            </p:nvCxnSpPr>
            <p:spPr>
              <a:xfrm flipH="1" flipV="1">
                <a:off x="21768162" y="13621817"/>
                <a:ext cx="4257403" cy="79234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5E327B5F-908F-8031-2DE0-3F1E3A6C8CA8}"/>
                </a:ext>
              </a:extLst>
            </p:cNvPr>
            <p:cNvSpPr txBox="1"/>
            <p:nvPr/>
          </p:nvSpPr>
          <p:spPr>
            <a:xfrm>
              <a:off x="5580424" y="3774583"/>
              <a:ext cx="776306" cy="1169551"/>
            </a:xfrm>
            <a:prstGeom prst="rect">
              <a:avLst/>
            </a:prstGeom>
            <a:noFill/>
          </p:spPr>
          <p:txBody>
            <a:bodyPr wrap="square" rtlCol="0">
              <a:spAutoFit/>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BVL coils</a:t>
              </a:r>
            </a:p>
            <a:p>
              <a:pPr marL="0" marR="0" lvl="0" indent="0" algn="l" defTabSz="81043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endParaRPr>
            </a:p>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BVUB coil</a:t>
              </a:r>
            </a:p>
          </p:txBody>
        </p:sp>
        <p:cxnSp>
          <p:nvCxnSpPr>
            <p:cNvPr id="23" name="Straight Arrow Connector 22">
              <a:extLst>
                <a:ext uri="{FF2B5EF4-FFF2-40B4-BE49-F238E27FC236}">
                  <a16:creationId xmlns:a16="http://schemas.microsoft.com/office/drawing/2014/main" id="{75861D07-0EEE-17E5-8BB8-1706DF791300}"/>
                </a:ext>
              </a:extLst>
            </p:cNvPr>
            <p:cNvCxnSpPr>
              <a:cxnSpLocks/>
            </p:cNvCxnSpPr>
            <p:nvPr/>
          </p:nvCxnSpPr>
          <p:spPr>
            <a:xfrm flipH="1" flipV="1">
              <a:off x="5348387" y="3358651"/>
              <a:ext cx="216271" cy="587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82EC99C-31B5-4B9F-931E-B02E9C62D1EE}"/>
                </a:ext>
              </a:extLst>
            </p:cNvPr>
            <p:cNvCxnSpPr>
              <a:cxnSpLocks/>
            </p:cNvCxnSpPr>
            <p:nvPr/>
          </p:nvCxnSpPr>
          <p:spPr>
            <a:xfrm flipH="1">
              <a:off x="3205543" y="3579201"/>
              <a:ext cx="548428"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7B5006E-FF98-F1AA-C20E-57354B6C3E48}"/>
                </a:ext>
              </a:extLst>
            </p:cNvPr>
            <p:cNvSpPr txBox="1"/>
            <p:nvPr/>
          </p:nvSpPr>
          <p:spPr>
            <a:xfrm>
              <a:off x="3150140" y="3328376"/>
              <a:ext cx="659234" cy="261610"/>
            </a:xfrm>
            <a:prstGeom prst="rect">
              <a:avLst/>
            </a:prstGeom>
            <a:noFill/>
          </p:spPr>
          <p:txBody>
            <a:bodyPr wrap="square" rtlCol="0">
              <a:spAutoFit/>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23332"/>
                  </a:solidFill>
                  <a:effectLst/>
                  <a:uLnTx/>
                  <a:uFillTx/>
                  <a:latin typeface="Gotham Rounded"/>
                  <a:ea typeface="+mn-ea"/>
                  <a:cs typeface="+mn-cs"/>
                </a:rPr>
                <a:t>40</a:t>
              </a:r>
              <a:r>
                <a:rPr kumimoji="0" lang="en-GB" sz="1100" b="1" i="0" u="none" strike="noStrike" kern="1200" cap="none" spc="0" normalizeH="0" baseline="0" noProof="0">
                  <a:ln>
                    <a:noFill/>
                  </a:ln>
                  <a:solidFill>
                    <a:srgbClr val="323332"/>
                  </a:solidFill>
                  <a:effectLst>
                    <a:outerShdw blurRad="38100" dist="38100" dir="2700000" algn="tl">
                      <a:srgbClr val="000000">
                        <a:alpha val="43137"/>
                      </a:srgbClr>
                    </a:outerShdw>
                  </a:effectLst>
                  <a:uLnTx/>
                  <a:uFillTx/>
                  <a:latin typeface="Gotham Rounded"/>
                  <a:ea typeface="+mn-ea"/>
                  <a:cs typeface="+mn-cs"/>
                </a:rPr>
                <a:t> cm</a:t>
              </a:r>
            </a:p>
          </p:txBody>
        </p:sp>
      </p:grpSp>
      <p:sp>
        <p:nvSpPr>
          <p:cNvPr id="53" name="TextBox 52">
            <a:extLst>
              <a:ext uri="{FF2B5EF4-FFF2-40B4-BE49-F238E27FC236}">
                <a16:creationId xmlns:a16="http://schemas.microsoft.com/office/drawing/2014/main" id="{E9517027-8DFB-AC3C-ADB3-1FA3F739E878}"/>
              </a:ext>
            </a:extLst>
          </p:cNvPr>
          <p:cNvSpPr txBox="1"/>
          <p:nvPr/>
        </p:nvSpPr>
        <p:spPr>
          <a:xfrm>
            <a:off x="6518462" y="6023278"/>
            <a:ext cx="4314709" cy="276999"/>
          </a:xfrm>
          <a:prstGeom prst="rect">
            <a:avLst/>
          </a:prstGeom>
          <a:noFill/>
        </p:spPr>
        <p:txBody>
          <a:bodyPr wrap="square">
            <a:spAutoFit/>
          </a:bodyPr>
          <a:lstStyle/>
          <a:p>
            <a:pPr marL="0" marR="0" lvl="0" indent="0" algn="ctr" defTabSz="810433"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S.A.M. McNamara </a:t>
            </a:r>
            <a:r>
              <a:rPr kumimoji="0" lang="it-IT" sz="1200" b="0" i="1"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et al</a:t>
            </a:r>
            <a:r>
              <a:rPr kumimoji="0" lang="it-IT" sz="12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 2024 Nucl. Fusion </a:t>
            </a:r>
            <a:r>
              <a:rPr kumimoji="0" lang="it-IT" sz="1200" b="1"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64</a:t>
            </a:r>
            <a:r>
              <a:rPr kumimoji="0" lang="it-IT" sz="12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rPr>
              <a:t> 112020</a:t>
            </a:r>
            <a:endParaRPr kumimoji="0" lang="en-GB" sz="1200" b="0" i="0" u="none" strike="noStrike" kern="1200" cap="none" spc="0" normalizeH="0" baseline="0" noProof="0">
              <a:ln>
                <a:noFill/>
              </a:ln>
              <a:solidFill>
                <a:srgbClr val="323332"/>
              </a:solidFill>
              <a:effectLst/>
              <a:uLnTx/>
              <a:uFillTx/>
              <a:latin typeface="Gotham Rounded"/>
              <a:ea typeface="+mn-ea"/>
              <a:cs typeface="Arial" panose="020B0604020202020204" pitchFamily="34" charset="0"/>
            </a:endParaRPr>
          </a:p>
        </p:txBody>
      </p:sp>
    </p:spTree>
    <p:extLst>
      <p:ext uri="{BB962C8B-B14F-4D97-AF65-F5344CB8AC3E}">
        <p14:creationId xmlns:p14="http://schemas.microsoft.com/office/powerpoint/2010/main" val="1444407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16C19D-EA7F-077D-B341-21FFE2F6ED3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DFCA696-12D4-365D-88DC-A299C24D2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5" t="2128" r="847" b="1299"/>
          <a:stretch/>
        </p:blipFill>
        <p:spPr bwMode="auto">
          <a:xfrm>
            <a:off x="6573978" y="889000"/>
            <a:ext cx="4062254" cy="2676603"/>
          </a:xfrm>
          <a:prstGeom prst="rect">
            <a:avLst/>
          </a:prstGeom>
          <a:ln w="12700">
            <a:solidFill>
              <a:srgbClr val="F0832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0A40CCBD-BE99-EF4B-FB22-41529A3A50B5}"/>
              </a:ext>
            </a:extLst>
          </p:cNvPr>
          <p:cNvPicPr>
            <a:picLocks noChangeAspect="1"/>
          </p:cNvPicPr>
          <p:nvPr/>
        </p:nvPicPr>
        <p:blipFill>
          <a:blip r:embed="rId4">
            <a:extLst>
              <a:ext uri="{28A0092B-C50C-407E-A947-70E740481C1C}">
                <a14:useLocalDpi xmlns:a14="http://schemas.microsoft.com/office/drawing/2010/main" val="0"/>
              </a:ext>
            </a:extLst>
          </a:blip>
          <a:srcRect t="3536" b="3536"/>
          <a:stretch/>
        </p:blipFill>
        <p:spPr>
          <a:xfrm>
            <a:off x="6573980" y="3682991"/>
            <a:ext cx="4062254" cy="2708170"/>
          </a:xfrm>
          <a:prstGeom prst="rect">
            <a:avLst/>
          </a:prstGeom>
          <a:ln w="12700">
            <a:solidFill>
              <a:srgbClr val="F08323"/>
            </a:solidFill>
          </a:ln>
          <a:effectLst>
            <a:outerShdw blurRad="50800" dist="38100" dir="2700000" algn="tl"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id="{A188FECF-EC1F-C679-C12D-BC96B28A282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11" name="Rectangle 10">
            <a:extLst>
              <a:ext uri="{FF2B5EF4-FFF2-40B4-BE49-F238E27FC236}">
                <a16:creationId xmlns:a16="http://schemas.microsoft.com/office/drawing/2014/main" id="{BDAC8C20-9BB7-02A6-0E2F-E82F33AAD4D7}"/>
              </a:ext>
            </a:extLst>
          </p:cNvPr>
          <p:cNvSpPr>
            <a:spLocks noGrp="1" noRot="1" noMove="1" noResize="1" noEditPoints="1" noAdjustHandles="1" noChangeArrowheads="1" noChangeShapeType="1"/>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CCE77A6B-8797-31A7-6D8D-4D08B029699A}"/>
              </a:ext>
            </a:extLst>
          </p:cNvPr>
          <p:cNvSpPr txBox="1"/>
          <p:nvPr/>
        </p:nvSpPr>
        <p:spPr>
          <a:xfrm>
            <a:off x="406400" y="149280"/>
            <a:ext cx="113745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all" spc="0" normalizeH="0" baseline="0" noProof="0" dirty="0">
                <a:ln>
                  <a:noFill/>
                </a:ln>
                <a:solidFill>
                  <a:srgbClr val="F08323"/>
                </a:solidFill>
                <a:effectLst/>
                <a:uLnTx/>
                <a:uFillTx/>
                <a:latin typeface="Arial" panose="020B0604020202020204" pitchFamily="34" charset="0"/>
                <a:ea typeface="+mn-ea"/>
                <a:cs typeface="Arial" panose="020B0604020202020204" pitchFamily="34" charset="0"/>
              </a:rPr>
              <a:t>St40 tokamak facility</a:t>
            </a:r>
          </a:p>
        </p:txBody>
      </p:sp>
      <p:sp>
        <p:nvSpPr>
          <p:cNvPr id="9" name="Rectangle 8">
            <a:extLst>
              <a:ext uri="{FF2B5EF4-FFF2-40B4-BE49-F238E27FC236}">
                <a16:creationId xmlns:a16="http://schemas.microsoft.com/office/drawing/2014/main" id="{6E3F91C0-6558-2697-BFA7-56D40858C8F9}"/>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B002BE01-F813-DF14-C8D5-3C0ED501D980}"/>
              </a:ext>
            </a:extLst>
          </p:cNvPr>
          <p:cNvPicPr>
            <a:picLocks noChangeAspect="1"/>
          </p:cNvPicPr>
          <p:nvPr/>
        </p:nvPicPr>
        <p:blipFill>
          <a:blip r:embed="rId6">
            <a:extLst>
              <a:ext uri="{28A0092B-C50C-407E-A947-70E740481C1C}">
                <a14:useLocalDpi xmlns:a14="http://schemas.microsoft.com/office/drawing/2010/main" val="0"/>
              </a:ext>
            </a:extLst>
          </a:blip>
          <a:srcRect l="4950" r="4950"/>
          <a:stretch/>
        </p:blipFill>
        <p:spPr>
          <a:xfrm>
            <a:off x="1092200" y="3682991"/>
            <a:ext cx="4062255" cy="2708170"/>
          </a:xfrm>
          <a:prstGeom prst="rect">
            <a:avLst/>
          </a:prstGeom>
          <a:ln w="12700">
            <a:solidFill>
              <a:srgbClr val="F08323"/>
            </a:solidFill>
          </a:ln>
          <a:effectLst>
            <a:outerShdw blurRad="50800" dist="38100" dir="2700000" algn="tl" rotWithShape="0">
              <a:prstClr val="black">
                <a:alpha val="40000"/>
              </a:prstClr>
            </a:outerShdw>
          </a:effectLst>
        </p:spPr>
      </p:pic>
      <p:pic>
        <p:nvPicPr>
          <p:cNvPr id="17" name="Picture 16" descr="Men in a factory with a lot of machinery&#10;&#10;AI-generated content may be incorrect.">
            <a:extLst>
              <a:ext uri="{FF2B5EF4-FFF2-40B4-BE49-F238E27FC236}">
                <a16:creationId xmlns:a16="http://schemas.microsoft.com/office/drawing/2014/main" id="{EAB1FA5E-2920-7F1A-984F-E430E5A0A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850" y="839553"/>
            <a:ext cx="4062254" cy="2709523"/>
          </a:xfrm>
          <a:prstGeom prst="rect">
            <a:avLst/>
          </a:prstGeom>
          <a:ln w="12700">
            <a:solidFill>
              <a:srgbClr val="F08323"/>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E1ACFD59-ADEB-1393-71F7-B60F0233C074}"/>
              </a:ext>
            </a:extLst>
          </p:cNvPr>
          <p:cNvSpPr txBox="1"/>
          <p:nvPr/>
        </p:nvSpPr>
        <p:spPr>
          <a:xfrm>
            <a:off x="1092200" y="5889368"/>
            <a:ext cx="3213100" cy="461665"/>
          </a:xfrm>
          <a:prstGeom prst="rect">
            <a:avLst/>
          </a:prstGeom>
          <a:solidFill>
            <a:srgbClr val="F0832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ST40 Control Room</a:t>
            </a:r>
            <a:endParaRPr kumimoji="0" lang="en-GB" sz="2400" b="0" i="0" u="none" strike="noStrike" kern="1200" cap="none" spc="0" normalizeH="0" baseline="0" noProof="0" dirty="0">
              <a:ln>
                <a:noFill/>
              </a:ln>
              <a:solidFill>
                <a:prstClr val="white"/>
              </a:solidFill>
              <a:effectLst/>
              <a:uLnTx/>
              <a:uFillTx/>
              <a:latin typeface="Gotham Rounded"/>
              <a:ea typeface="+mn-ea"/>
              <a:cs typeface="+mn-cs"/>
            </a:endParaRPr>
          </a:p>
        </p:txBody>
      </p:sp>
      <p:sp>
        <p:nvSpPr>
          <p:cNvPr id="36" name="TextBox 35">
            <a:extLst>
              <a:ext uri="{FF2B5EF4-FFF2-40B4-BE49-F238E27FC236}">
                <a16:creationId xmlns:a16="http://schemas.microsoft.com/office/drawing/2014/main" id="{4C6B9308-D26E-E044-6DA8-1F128D89493B}"/>
              </a:ext>
            </a:extLst>
          </p:cNvPr>
          <p:cNvSpPr txBox="1"/>
          <p:nvPr/>
        </p:nvSpPr>
        <p:spPr>
          <a:xfrm>
            <a:off x="1085850" y="3004426"/>
            <a:ext cx="2305050" cy="461665"/>
          </a:xfrm>
          <a:prstGeom prst="rect">
            <a:avLst/>
          </a:prstGeom>
          <a:solidFill>
            <a:srgbClr val="F0832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ST40 Reactor</a:t>
            </a:r>
            <a:endParaRPr kumimoji="0" lang="en-GB" sz="2400" b="0" i="0" u="none" strike="noStrike" kern="1200" cap="none" spc="0" normalizeH="0" baseline="0" noProof="0" dirty="0">
              <a:ln>
                <a:noFill/>
              </a:ln>
              <a:solidFill>
                <a:prstClr val="white"/>
              </a:solidFill>
              <a:effectLst/>
              <a:uLnTx/>
              <a:uFillTx/>
              <a:latin typeface="Gotham Rounded"/>
              <a:ea typeface="+mn-ea"/>
              <a:cs typeface="+mn-cs"/>
            </a:endParaRPr>
          </a:p>
        </p:txBody>
      </p:sp>
      <p:sp>
        <p:nvSpPr>
          <p:cNvPr id="52" name="TextBox 51">
            <a:extLst>
              <a:ext uri="{FF2B5EF4-FFF2-40B4-BE49-F238E27FC236}">
                <a16:creationId xmlns:a16="http://schemas.microsoft.com/office/drawing/2014/main" id="{62BCFEA8-46CD-E1CF-54E3-D3D9752FECFF}"/>
              </a:ext>
            </a:extLst>
          </p:cNvPr>
          <p:cNvSpPr txBox="1"/>
          <p:nvPr/>
        </p:nvSpPr>
        <p:spPr>
          <a:xfrm>
            <a:off x="6573978" y="2997893"/>
            <a:ext cx="3732071" cy="461665"/>
          </a:xfrm>
          <a:prstGeom prst="rect">
            <a:avLst/>
          </a:prstGeom>
          <a:solidFill>
            <a:srgbClr val="F0832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ST40 SOPHIA Simulator</a:t>
            </a:r>
            <a:endParaRPr kumimoji="0" lang="en-GB" sz="2400" b="0" i="0" u="none" strike="noStrike" kern="1200" cap="none" spc="0" normalizeH="0" baseline="0" noProof="0" dirty="0">
              <a:ln>
                <a:noFill/>
              </a:ln>
              <a:solidFill>
                <a:prstClr val="white"/>
              </a:solidFill>
              <a:effectLst/>
              <a:uLnTx/>
              <a:uFillTx/>
              <a:latin typeface="Gotham Rounded"/>
              <a:ea typeface="+mn-ea"/>
              <a:cs typeface="+mn-cs"/>
            </a:endParaRPr>
          </a:p>
        </p:txBody>
      </p:sp>
      <p:sp>
        <p:nvSpPr>
          <p:cNvPr id="54" name="TextBox 53">
            <a:extLst>
              <a:ext uri="{FF2B5EF4-FFF2-40B4-BE49-F238E27FC236}">
                <a16:creationId xmlns:a16="http://schemas.microsoft.com/office/drawing/2014/main" id="{AE2C1A77-E564-BF6A-481C-E1929645458A}"/>
              </a:ext>
            </a:extLst>
          </p:cNvPr>
          <p:cNvSpPr txBox="1"/>
          <p:nvPr/>
        </p:nvSpPr>
        <p:spPr>
          <a:xfrm>
            <a:off x="6573979" y="5890698"/>
            <a:ext cx="3213100" cy="461665"/>
          </a:xfrm>
          <a:prstGeom prst="rect">
            <a:avLst/>
          </a:prstGeom>
          <a:solidFill>
            <a:srgbClr val="F0832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ST40 Diagnostics</a:t>
            </a:r>
            <a:endParaRPr kumimoji="0" lang="en-GB" sz="2400" b="0" i="0" u="none" strike="noStrike" kern="1200" cap="none" spc="0" normalizeH="0" baseline="0" noProof="0" dirty="0">
              <a:ln>
                <a:noFill/>
              </a:ln>
              <a:solidFill>
                <a:prstClr val="white"/>
              </a:solidFill>
              <a:effectLst/>
              <a:uLnTx/>
              <a:uFillTx/>
              <a:latin typeface="Gotham Rounded"/>
              <a:ea typeface="+mn-ea"/>
              <a:cs typeface="+mn-cs"/>
            </a:endParaRPr>
          </a:p>
        </p:txBody>
      </p:sp>
    </p:spTree>
    <p:extLst>
      <p:ext uri="{BB962C8B-B14F-4D97-AF65-F5344CB8AC3E}">
        <p14:creationId xmlns:p14="http://schemas.microsoft.com/office/powerpoint/2010/main" val="1593334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ircular object with a rainbow colored surface&#10;&#10;Description automatically generated with medium confidence">
            <a:extLst>
              <a:ext uri="{FF2B5EF4-FFF2-40B4-BE49-F238E27FC236}">
                <a16:creationId xmlns:a16="http://schemas.microsoft.com/office/drawing/2014/main" id="{FD290DB7-BDF9-12FA-0825-F3A30FB6D719}"/>
              </a:ext>
            </a:extLst>
          </p:cNvPr>
          <p:cNvPicPr>
            <a:picLocks noGrp="1" noRot="1" noChangeAspect="1" noMove="1" noResize="1" noEditPoints="1" noAdjustHandles="1" noChangeArrowheads="1" noChangeShapeType="1" noCrop="1"/>
          </p:cNvPicPr>
          <p:nvPr/>
        </p:nvPicPr>
        <p:blipFill rotWithShape="1">
          <a:blip r:embed="rId3"/>
          <a:srcRect t="12741" b="2673"/>
          <a:stretch/>
        </p:blipFill>
        <p:spPr>
          <a:xfrm>
            <a:off x="20" y="10"/>
            <a:ext cx="12191980" cy="6857990"/>
          </a:xfrm>
          <a:prstGeom prst="rect">
            <a:avLst/>
          </a:prstGeom>
          <a:noFill/>
        </p:spPr>
      </p:pic>
      <p:sp>
        <p:nvSpPr>
          <p:cNvPr id="9" name="Rectangle 8">
            <a:extLst>
              <a:ext uri="{FF2B5EF4-FFF2-40B4-BE49-F238E27FC236}">
                <a16:creationId xmlns:a16="http://schemas.microsoft.com/office/drawing/2014/main" id="{6A750038-3865-CF35-33C3-8CAC556F6973}"/>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itle 1">
            <a:extLst>
              <a:ext uri="{FF2B5EF4-FFF2-40B4-BE49-F238E27FC236}">
                <a16:creationId xmlns:a16="http://schemas.microsoft.com/office/drawing/2014/main" id="{0E91CC63-6220-9842-9FF0-BF7C0E712587}"/>
              </a:ext>
            </a:extLst>
          </p:cNvPr>
          <p:cNvSpPr>
            <a:spLocks noGrp="1"/>
          </p:cNvSpPr>
          <p:nvPr>
            <p:ph type="title"/>
          </p:nvPr>
        </p:nvSpPr>
        <p:spPr>
          <a:xfrm>
            <a:off x="170121" y="545394"/>
            <a:ext cx="11839627" cy="1006354"/>
          </a:xfrm>
        </p:spPr>
        <p:txBody>
          <a:bodyPr/>
          <a:lstStyle/>
          <a:p>
            <a:pPr algn="ctr"/>
            <a:r>
              <a:rPr lang="en-GB" sz="320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future for st40</a:t>
            </a:r>
            <a:br>
              <a:rPr lang="en-GB" sz="320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GB"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6B293EE-402D-F9A3-F766-54DC7D09E785}"/>
              </a:ext>
            </a:extLst>
          </p:cNvPr>
          <p:cNvSpPr txBox="1">
            <a:spLocks/>
          </p:cNvSpPr>
          <p:nvPr/>
        </p:nvSpPr>
        <p:spPr>
          <a:xfrm>
            <a:off x="563525" y="1416648"/>
            <a:ext cx="10808269" cy="1006354"/>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An operational testbed for power plant-relevant tokamak systems.</a:t>
            </a: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2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 unique research and training facility to build operational capability and know-how for first generation of fusion power plants. </a:t>
            </a:r>
          </a:p>
        </p:txBody>
      </p:sp>
      <p:sp>
        <p:nvSpPr>
          <p:cNvPr id="5" name="Parallelogram 4">
            <a:extLst>
              <a:ext uri="{FF2B5EF4-FFF2-40B4-BE49-F238E27FC236}">
                <a16:creationId xmlns:a16="http://schemas.microsoft.com/office/drawing/2014/main" id="{C0A41B31-43DF-E664-048B-EAE33BF14D14}"/>
              </a:ext>
            </a:extLst>
          </p:cNvPr>
          <p:cNvSpPr>
            <a:spLocks/>
          </p:cNvSpPr>
          <p:nvPr/>
        </p:nvSpPr>
        <p:spPr>
          <a:xfrm>
            <a:off x="563525" y="2698523"/>
            <a:ext cx="2498652" cy="776176"/>
          </a:xfrm>
          <a:prstGeom prst="parallelogram">
            <a:avLst>
              <a:gd name="adj" fmla="val 46918"/>
            </a:avLst>
          </a:prstGeom>
          <a:gradFill>
            <a:gsLst>
              <a:gs pos="0">
                <a:srgbClr val="3C5568"/>
              </a:gs>
              <a:gs pos="30000">
                <a:srgbClr val="151E24"/>
              </a:gs>
              <a:gs pos="100000">
                <a:srgbClr val="000000">
                  <a:alpha val="0"/>
                </a:srgbClr>
              </a:gs>
            </a:gsLst>
            <a:lin ang="0" scaled="1"/>
          </a:gradFill>
          <a:ln>
            <a:solidFill>
              <a:schemeClr val="bg1"/>
            </a:solidFill>
          </a:ln>
          <a:effectLst>
            <a:glow rad="63500">
              <a:schemeClr val="accent4">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0433" rtl="0" eaLnBrk="1" fontAlgn="auto" latinLnBrk="0" hangingPunct="1">
              <a:lnSpc>
                <a:spcPct val="100000"/>
              </a:lnSpc>
              <a:spcBef>
                <a:spcPts val="0"/>
              </a:spcBef>
              <a:spcAft>
                <a:spcPts val="0"/>
              </a:spcAft>
              <a:buClrTx/>
              <a:buSzTx/>
              <a:buFontTx/>
              <a:buNone/>
              <a:tabLst/>
              <a:defRPr/>
            </a:pPr>
            <a:endParaRPr kumimoji="0" lang="en-GB" sz="159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Parallelogram 5">
            <a:extLst>
              <a:ext uri="{FF2B5EF4-FFF2-40B4-BE49-F238E27FC236}">
                <a16:creationId xmlns:a16="http://schemas.microsoft.com/office/drawing/2014/main" id="{B65BCF72-522C-9D8E-0049-89720AADB3FF}"/>
              </a:ext>
            </a:extLst>
          </p:cNvPr>
          <p:cNvSpPr>
            <a:spLocks/>
          </p:cNvSpPr>
          <p:nvPr/>
        </p:nvSpPr>
        <p:spPr>
          <a:xfrm>
            <a:off x="2452622" y="3828948"/>
            <a:ext cx="2498652" cy="776176"/>
          </a:xfrm>
          <a:prstGeom prst="parallelogram">
            <a:avLst>
              <a:gd name="adj" fmla="val 46918"/>
            </a:avLst>
          </a:prstGeom>
          <a:gradFill>
            <a:gsLst>
              <a:gs pos="0">
                <a:srgbClr val="3C5568"/>
              </a:gs>
              <a:gs pos="30000">
                <a:srgbClr val="151E24"/>
              </a:gs>
              <a:gs pos="100000">
                <a:srgbClr val="000000">
                  <a:alpha val="0"/>
                </a:srgbClr>
              </a:gs>
            </a:gsLst>
            <a:lin ang="0" scaled="1"/>
          </a:gradFill>
          <a:ln>
            <a:solidFill>
              <a:schemeClr val="bg1"/>
            </a:solidFill>
          </a:ln>
          <a:effectLst>
            <a:glow rad="63500">
              <a:schemeClr val="accent4">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0433" rtl="0" eaLnBrk="1" fontAlgn="auto" latinLnBrk="0" hangingPunct="1">
              <a:lnSpc>
                <a:spcPct val="100000"/>
              </a:lnSpc>
              <a:spcBef>
                <a:spcPts val="0"/>
              </a:spcBef>
              <a:spcAft>
                <a:spcPts val="0"/>
              </a:spcAft>
              <a:buClrTx/>
              <a:buSzTx/>
              <a:buFontTx/>
              <a:buNone/>
              <a:tabLst/>
              <a:defRPr/>
            </a:pPr>
            <a:endParaRPr kumimoji="0" lang="en-GB" sz="159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Parallelogram 6">
            <a:extLst>
              <a:ext uri="{FF2B5EF4-FFF2-40B4-BE49-F238E27FC236}">
                <a16:creationId xmlns:a16="http://schemas.microsoft.com/office/drawing/2014/main" id="{66E66B2E-A0C8-4325-B7A6-91FE8F61EBE2}"/>
              </a:ext>
            </a:extLst>
          </p:cNvPr>
          <p:cNvSpPr>
            <a:spLocks/>
          </p:cNvSpPr>
          <p:nvPr/>
        </p:nvSpPr>
        <p:spPr>
          <a:xfrm>
            <a:off x="4840608" y="2698523"/>
            <a:ext cx="2498652" cy="776176"/>
          </a:xfrm>
          <a:prstGeom prst="parallelogram">
            <a:avLst>
              <a:gd name="adj" fmla="val 46918"/>
            </a:avLst>
          </a:prstGeom>
          <a:gradFill>
            <a:gsLst>
              <a:gs pos="0">
                <a:srgbClr val="3C5568"/>
              </a:gs>
              <a:gs pos="30000">
                <a:srgbClr val="151E24"/>
              </a:gs>
              <a:gs pos="100000">
                <a:srgbClr val="000000">
                  <a:alpha val="0"/>
                </a:srgbClr>
              </a:gs>
            </a:gsLst>
            <a:lin ang="0" scaled="1"/>
          </a:gradFill>
          <a:ln>
            <a:solidFill>
              <a:schemeClr val="bg1"/>
            </a:solidFill>
          </a:ln>
          <a:effectLst>
            <a:glow rad="63500">
              <a:schemeClr val="accent4">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0433" rtl="0" eaLnBrk="1" fontAlgn="auto" latinLnBrk="0" hangingPunct="1">
              <a:lnSpc>
                <a:spcPct val="100000"/>
              </a:lnSpc>
              <a:spcBef>
                <a:spcPts val="0"/>
              </a:spcBef>
              <a:spcAft>
                <a:spcPts val="0"/>
              </a:spcAft>
              <a:buClrTx/>
              <a:buSzTx/>
              <a:buFontTx/>
              <a:buNone/>
              <a:tabLst/>
              <a:defRPr/>
            </a:pPr>
            <a:endParaRPr kumimoji="0" lang="en-GB" sz="159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Parallelogram 11">
            <a:extLst>
              <a:ext uri="{FF2B5EF4-FFF2-40B4-BE49-F238E27FC236}">
                <a16:creationId xmlns:a16="http://schemas.microsoft.com/office/drawing/2014/main" id="{872686C4-A361-168C-431C-095A54FAE3F7}"/>
              </a:ext>
            </a:extLst>
          </p:cNvPr>
          <p:cNvSpPr>
            <a:spLocks/>
          </p:cNvSpPr>
          <p:nvPr/>
        </p:nvSpPr>
        <p:spPr>
          <a:xfrm>
            <a:off x="6790683" y="3828948"/>
            <a:ext cx="2498652" cy="776176"/>
          </a:xfrm>
          <a:prstGeom prst="parallelogram">
            <a:avLst>
              <a:gd name="adj" fmla="val 46918"/>
            </a:avLst>
          </a:prstGeom>
          <a:gradFill>
            <a:gsLst>
              <a:gs pos="0">
                <a:srgbClr val="3C5568"/>
              </a:gs>
              <a:gs pos="30000">
                <a:srgbClr val="151E24"/>
              </a:gs>
              <a:gs pos="100000">
                <a:srgbClr val="000000">
                  <a:alpha val="0"/>
                </a:srgbClr>
              </a:gs>
            </a:gsLst>
            <a:lin ang="0" scaled="1"/>
          </a:gradFill>
          <a:ln>
            <a:solidFill>
              <a:schemeClr val="bg1"/>
            </a:solidFill>
          </a:ln>
          <a:effectLst>
            <a:glow rad="63500">
              <a:schemeClr val="accent4">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0433" rtl="0" eaLnBrk="1" fontAlgn="auto" latinLnBrk="0" hangingPunct="1">
              <a:lnSpc>
                <a:spcPct val="100000"/>
              </a:lnSpc>
              <a:spcBef>
                <a:spcPts val="0"/>
              </a:spcBef>
              <a:spcAft>
                <a:spcPts val="0"/>
              </a:spcAft>
              <a:buClrTx/>
              <a:buSzTx/>
              <a:buFontTx/>
              <a:buNone/>
              <a:tabLst/>
              <a:defRPr/>
            </a:pPr>
            <a:endParaRPr kumimoji="0" lang="en-GB" sz="159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Parallelogram 15">
            <a:extLst>
              <a:ext uri="{FF2B5EF4-FFF2-40B4-BE49-F238E27FC236}">
                <a16:creationId xmlns:a16="http://schemas.microsoft.com/office/drawing/2014/main" id="{72591376-A512-569F-B088-B66AB0C2616E}"/>
              </a:ext>
            </a:extLst>
          </p:cNvPr>
          <p:cNvSpPr>
            <a:spLocks/>
          </p:cNvSpPr>
          <p:nvPr/>
        </p:nvSpPr>
        <p:spPr>
          <a:xfrm>
            <a:off x="9117691" y="2709470"/>
            <a:ext cx="2498652" cy="776176"/>
          </a:xfrm>
          <a:prstGeom prst="parallelogram">
            <a:avLst>
              <a:gd name="adj" fmla="val 46918"/>
            </a:avLst>
          </a:prstGeom>
          <a:gradFill>
            <a:gsLst>
              <a:gs pos="0">
                <a:srgbClr val="3C5568"/>
              </a:gs>
              <a:gs pos="30000">
                <a:srgbClr val="151E24"/>
              </a:gs>
              <a:gs pos="100000">
                <a:srgbClr val="000000">
                  <a:alpha val="0"/>
                </a:srgbClr>
              </a:gs>
            </a:gsLst>
            <a:lin ang="0" scaled="1"/>
          </a:gradFill>
          <a:ln>
            <a:solidFill>
              <a:schemeClr val="bg1"/>
            </a:solidFill>
          </a:ln>
          <a:effectLst>
            <a:glow rad="63500">
              <a:schemeClr val="accent4">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0433" rtl="0" eaLnBrk="1" fontAlgn="auto" latinLnBrk="0" hangingPunct="1">
              <a:lnSpc>
                <a:spcPct val="100000"/>
              </a:lnSpc>
              <a:spcBef>
                <a:spcPts val="0"/>
              </a:spcBef>
              <a:spcAft>
                <a:spcPts val="0"/>
              </a:spcAft>
              <a:buClrTx/>
              <a:buSzTx/>
              <a:buFontTx/>
              <a:buNone/>
              <a:tabLst/>
              <a:defRPr/>
            </a:pPr>
            <a:endParaRPr kumimoji="0" lang="en-GB" sz="159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814E3A4C-B770-E958-0F1F-3114E105227C}"/>
              </a:ext>
            </a:extLst>
          </p:cNvPr>
          <p:cNvSpPr txBox="1">
            <a:spLocks/>
          </p:cNvSpPr>
          <p:nvPr/>
        </p:nvSpPr>
        <p:spPr>
          <a:xfrm>
            <a:off x="818708" y="2782256"/>
            <a:ext cx="1988287" cy="350875"/>
          </a:xfrm>
          <a:prstGeom prst="rect">
            <a:avLst/>
          </a:prstGeom>
          <a:noFill/>
        </p:spPr>
        <p:txBody>
          <a:bodyPr wrap="square" lIns="0" tIns="0" rIns="0" bIns="0" rtlCol="0">
            <a:noAutofit/>
          </a:bodyPr>
          <a:lstStyle/>
          <a:p>
            <a:pPr marL="0" marR="0" lvl="0" indent="0" algn="ctr" defTabSz="810433"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Toroidal Field</a:t>
            </a:r>
          </a:p>
        </p:txBody>
      </p:sp>
      <p:sp>
        <p:nvSpPr>
          <p:cNvPr id="22" name="TextBox 21">
            <a:extLst>
              <a:ext uri="{FF2B5EF4-FFF2-40B4-BE49-F238E27FC236}">
                <a16:creationId xmlns:a16="http://schemas.microsoft.com/office/drawing/2014/main" id="{00976B53-0C30-116D-C089-ADD5537B7B9B}"/>
              </a:ext>
            </a:extLst>
          </p:cNvPr>
          <p:cNvSpPr txBox="1">
            <a:spLocks/>
          </p:cNvSpPr>
          <p:nvPr/>
        </p:nvSpPr>
        <p:spPr>
          <a:xfrm>
            <a:off x="5095791" y="2782256"/>
            <a:ext cx="1988287" cy="350875"/>
          </a:xfrm>
          <a:prstGeom prst="rect">
            <a:avLst/>
          </a:prstGeom>
          <a:noFill/>
        </p:spPr>
        <p:txBody>
          <a:bodyPr wrap="square" lIns="0" tIns="0" rIns="0" bIns="0" rtlCol="0">
            <a:noAutofit/>
          </a:bodyPr>
          <a:lstStyle/>
          <a:p>
            <a:pPr marL="0" marR="0" lvl="0" indent="0" algn="ctr" defTabSz="810433"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Dominant RF Heating</a:t>
            </a:r>
          </a:p>
        </p:txBody>
      </p:sp>
      <p:sp>
        <p:nvSpPr>
          <p:cNvPr id="24" name="TextBox 23">
            <a:extLst>
              <a:ext uri="{FF2B5EF4-FFF2-40B4-BE49-F238E27FC236}">
                <a16:creationId xmlns:a16="http://schemas.microsoft.com/office/drawing/2014/main" id="{A068FB4D-3337-77A4-EF6A-6F6F99233D45}"/>
              </a:ext>
            </a:extLst>
          </p:cNvPr>
          <p:cNvSpPr txBox="1">
            <a:spLocks/>
          </p:cNvSpPr>
          <p:nvPr/>
        </p:nvSpPr>
        <p:spPr>
          <a:xfrm>
            <a:off x="9362241" y="2922120"/>
            <a:ext cx="1988287" cy="350875"/>
          </a:xfrm>
          <a:prstGeom prst="rect">
            <a:avLst/>
          </a:prstGeom>
          <a:noFill/>
        </p:spPr>
        <p:txBody>
          <a:bodyPr wrap="square" lIns="0" tIns="0" rIns="0" bIns="0" rtlCol="0">
            <a:noAutofit/>
          </a:bodyPr>
          <a:lstStyle/>
          <a:p>
            <a:pPr marL="0" marR="0" lvl="0" indent="0" algn="ctr" defTabSz="810433"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Lithium PFCs</a:t>
            </a:r>
          </a:p>
        </p:txBody>
      </p:sp>
      <p:sp>
        <p:nvSpPr>
          <p:cNvPr id="25" name="TextBox 24">
            <a:extLst>
              <a:ext uri="{FF2B5EF4-FFF2-40B4-BE49-F238E27FC236}">
                <a16:creationId xmlns:a16="http://schemas.microsoft.com/office/drawing/2014/main" id="{C7B00AA4-98E3-F180-F868-70DF1BF73A6B}"/>
              </a:ext>
            </a:extLst>
          </p:cNvPr>
          <p:cNvSpPr txBox="1">
            <a:spLocks/>
          </p:cNvSpPr>
          <p:nvPr/>
        </p:nvSpPr>
        <p:spPr>
          <a:xfrm>
            <a:off x="2707804" y="3908692"/>
            <a:ext cx="1988287" cy="350875"/>
          </a:xfrm>
          <a:prstGeom prst="rect">
            <a:avLst/>
          </a:prstGeom>
          <a:noFill/>
        </p:spPr>
        <p:txBody>
          <a:bodyPr wrap="square" lIns="0" tIns="0" rIns="0" bIns="0" rtlCol="0">
            <a:noAutofit/>
          </a:bodyPr>
          <a:lstStyle/>
          <a:p>
            <a:pPr marL="0" marR="0" lvl="0" indent="0" algn="ctr" defTabSz="810433"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Liquid Metal Divertor</a:t>
            </a:r>
          </a:p>
        </p:txBody>
      </p:sp>
      <p:sp>
        <p:nvSpPr>
          <p:cNvPr id="26" name="TextBox 25">
            <a:extLst>
              <a:ext uri="{FF2B5EF4-FFF2-40B4-BE49-F238E27FC236}">
                <a16:creationId xmlns:a16="http://schemas.microsoft.com/office/drawing/2014/main" id="{70453FE0-B930-91EA-1E2D-1992A9F75A5A}"/>
              </a:ext>
            </a:extLst>
          </p:cNvPr>
          <p:cNvSpPr txBox="1">
            <a:spLocks/>
          </p:cNvSpPr>
          <p:nvPr/>
        </p:nvSpPr>
        <p:spPr>
          <a:xfrm>
            <a:off x="7045865" y="3908691"/>
            <a:ext cx="1988287" cy="350875"/>
          </a:xfrm>
          <a:prstGeom prst="rect">
            <a:avLst/>
          </a:prstGeom>
          <a:noFill/>
        </p:spPr>
        <p:txBody>
          <a:bodyPr wrap="square" lIns="0" tIns="0" rIns="0" bIns="0" rtlCol="0">
            <a:noAutofit/>
          </a:bodyPr>
          <a:lstStyle/>
          <a:p>
            <a:pPr marL="0" marR="0" lvl="0" indent="0" algn="ctr" defTabSz="810433"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Core Fuelling w/ Pellets</a:t>
            </a:r>
          </a:p>
        </p:txBody>
      </p:sp>
      <p:cxnSp>
        <p:nvCxnSpPr>
          <p:cNvPr id="28" name="Straight Connector 27">
            <a:extLst>
              <a:ext uri="{FF2B5EF4-FFF2-40B4-BE49-F238E27FC236}">
                <a16:creationId xmlns:a16="http://schemas.microsoft.com/office/drawing/2014/main" id="{B8CBC4FF-F0DF-ECEB-0DF8-E22D281B6597}"/>
              </a:ext>
            </a:extLst>
          </p:cNvPr>
          <p:cNvCxnSpPr/>
          <p:nvPr/>
        </p:nvCxnSpPr>
        <p:spPr>
          <a:xfrm>
            <a:off x="3317360" y="1048571"/>
            <a:ext cx="5454126" cy="0"/>
          </a:xfrm>
          <a:prstGeom prst="line">
            <a:avLst/>
          </a:prstGeom>
          <a:ln w="6350">
            <a:solidFill>
              <a:srgbClr val="FA920D"/>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08A051C-8475-543C-B66C-F0BEA1D8942D}"/>
              </a:ext>
            </a:extLst>
          </p:cNvPr>
          <p:cNvPicPr>
            <a:picLocks noChangeAspect="1"/>
          </p:cNvPicPr>
          <p:nvPr/>
        </p:nvPicPr>
        <p:blipFill>
          <a:blip r:embed="rId4"/>
          <a:stretch>
            <a:fillRect/>
          </a:stretch>
        </p:blipFill>
        <p:spPr>
          <a:xfrm>
            <a:off x="9289335" y="456594"/>
            <a:ext cx="2305344" cy="638403"/>
          </a:xfrm>
          <a:prstGeom prst="rect">
            <a:avLst/>
          </a:prstGeom>
        </p:spPr>
      </p:pic>
    </p:spTree>
    <p:extLst>
      <p:ext uri="{BB962C8B-B14F-4D97-AF65-F5344CB8AC3E}">
        <p14:creationId xmlns:p14="http://schemas.microsoft.com/office/powerpoint/2010/main" val="847672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EA2DE1-D8B1-8D70-7896-232B896256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14956" b="10044"/>
          <a:stretch/>
        </p:blipFill>
        <p:spPr>
          <a:xfrm>
            <a:off x="20" y="10"/>
            <a:ext cx="12191980" cy="6857990"/>
          </a:xfrm>
          <a:prstGeom prst="rect">
            <a:avLst/>
          </a:prstGeom>
          <a:noFill/>
        </p:spPr>
      </p:pic>
      <p:sp>
        <p:nvSpPr>
          <p:cNvPr id="5" name="Slide Number Placeholder 4" hidden="1">
            <a:extLst>
              <a:ext uri="{FF2B5EF4-FFF2-40B4-BE49-F238E27FC236}">
                <a16:creationId xmlns:a16="http://schemas.microsoft.com/office/drawing/2014/main" id="{BA5CE59F-DA48-BF97-BBE2-FCA73C6A1D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B868178-02AE-42FC-958D-6B8F13B60175}" type="slidenum">
              <a:rPr kumimoji="0" lang="en-GB" sz="1000" b="1" i="0" u="none" strike="noStrike" kern="1200" cap="none" spc="0" normalizeH="0" baseline="0" noProof="0" smtClean="0">
                <a:ln>
                  <a:noFill/>
                </a:ln>
                <a:solidFill>
                  <a:srgbClr val="E74B1C"/>
                </a:solidFill>
                <a:effectLst/>
                <a:uLnTx/>
                <a:uFillTx/>
                <a:latin typeface="Gotham Rounded"/>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GB" sz="1000" b="1" i="0" u="none" strike="noStrike" kern="1200" cap="none" spc="0" normalizeH="0" baseline="0" noProof="0">
              <a:ln>
                <a:noFill/>
              </a:ln>
              <a:solidFill>
                <a:srgbClr val="E74B1C"/>
              </a:solidFill>
              <a:effectLst/>
              <a:uLnTx/>
              <a:uFillTx/>
              <a:latin typeface="Gotham Rounded"/>
              <a:ea typeface="+mn-ea"/>
              <a:cs typeface="+mn-cs"/>
            </a:endParaRPr>
          </a:p>
        </p:txBody>
      </p:sp>
      <p:sp>
        <p:nvSpPr>
          <p:cNvPr id="9" name="Title 1">
            <a:extLst>
              <a:ext uri="{FF2B5EF4-FFF2-40B4-BE49-F238E27FC236}">
                <a16:creationId xmlns:a16="http://schemas.microsoft.com/office/drawing/2014/main" id="{D57D54A7-6C5A-D4CE-B508-02DA718D737D}"/>
              </a:ext>
            </a:extLst>
          </p:cNvPr>
          <p:cNvSpPr txBox="1">
            <a:spLocks/>
          </p:cNvSpPr>
          <p:nvPr/>
        </p:nvSpPr>
        <p:spPr>
          <a:xfrm>
            <a:off x="292101" y="741680"/>
            <a:ext cx="11589018" cy="3291182"/>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34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Gotham Rounded"/>
                <a:ea typeface="+mj-ea"/>
                <a:cs typeface="+mj-cs"/>
              </a:rPr>
              <a:t>We are poised to build a bold &amp; resilient fusion company here in the United States</a:t>
            </a:r>
          </a:p>
        </p:txBody>
      </p:sp>
      <p:sp>
        <p:nvSpPr>
          <p:cNvPr id="10" name="Title 1">
            <a:extLst>
              <a:ext uri="{FF2B5EF4-FFF2-40B4-BE49-F238E27FC236}">
                <a16:creationId xmlns:a16="http://schemas.microsoft.com/office/drawing/2014/main" id="{E3D79374-C4C1-0D0E-7B93-5C8F30E7B01C}"/>
              </a:ext>
            </a:extLst>
          </p:cNvPr>
          <p:cNvSpPr txBox="1">
            <a:spLocks/>
          </p:cNvSpPr>
          <p:nvPr/>
        </p:nvSpPr>
        <p:spPr>
          <a:xfrm>
            <a:off x="292101" y="2107111"/>
            <a:ext cx="11589018" cy="4062142"/>
          </a:xfrm>
          <a:prstGeom prst="rect">
            <a:avLst/>
          </a:prstGeom>
        </p:spPr>
        <p:txBody>
          <a:bodyPr anchor="b"/>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GB" sz="34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Gotham Rounded"/>
                <a:ea typeface="+mj-ea"/>
                <a:cs typeface="+mj-cs"/>
              </a:rPr>
              <a:t>Join us and power the pathway to energy abundance</a:t>
            </a:r>
          </a:p>
        </p:txBody>
      </p:sp>
      <p:pic>
        <p:nvPicPr>
          <p:cNvPr id="13" name="Picture 12" descr="A black background with white text&#10;&#10;Description automatically generated">
            <a:extLst>
              <a:ext uri="{FF2B5EF4-FFF2-40B4-BE49-F238E27FC236}">
                <a16:creationId xmlns:a16="http://schemas.microsoft.com/office/drawing/2014/main" id="{526BB7E3-2F1D-258C-F876-AC2630422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0146" y="2515109"/>
            <a:ext cx="6271708" cy="1517753"/>
          </a:xfrm>
          <a:prstGeom prst="rect">
            <a:avLst/>
          </a:prstGeom>
        </p:spPr>
      </p:pic>
    </p:spTree>
    <p:extLst>
      <p:ext uri="{BB962C8B-B14F-4D97-AF65-F5344CB8AC3E}">
        <p14:creationId xmlns:p14="http://schemas.microsoft.com/office/powerpoint/2010/main" val="2537722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8845A3F-FB40-7ABF-88FF-67891417FF0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D6A75AD-77F0-6801-E5E0-4F0038886F09}"/>
              </a:ext>
            </a:extLst>
          </p:cNvPr>
          <p:cNvSpPr>
            <a:spLocks/>
          </p:cNvSpPr>
          <p:nvPr/>
        </p:nvSpPr>
        <p:spPr>
          <a:xfrm>
            <a:off x="460743" y="4572000"/>
            <a:ext cx="3943898"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4" name="Rectangle 3">
            <a:extLst>
              <a:ext uri="{FF2B5EF4-FFF2-40B4-BE49-F238E27FC236}">
                <a16:creationId xmlns:a16="http://schemas.microsoft.com/office/drawing/2014/main" id="{36645826-B5C3-DE54-247F-E520F9EB2FC9}"/>
              </a:ext>
            </a:extLst>
          </p:cNvPr>
          <p:cNvSpPr>
            <a:spLocks/>
          </p:cNvSpPr>
          <p:nvPr/>
        </p:nvSpPr>
        <p:spPr>
          <a:xfrm>
            <a:off x="460743" y="0"/>
            <a:ext cx="3943898" cy="457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n-ea"/>
              <a:cs typeface="+mn-cs"/>
            </a:endParaRPr>
          </a:p>
        </p:txBody>
      </p:sp>
      <p:sp>
        <p:nvSpPr>
          <p:cNvPr id="3" name="TextBox 2">
            <a:extLst>
              <a:ext uri="{FF2B5EF4-FFF2-40B4-BE49-F238E27FC236}">
                <a16:creationId xmlns:a16="http://schemas.microsoft.com/office/drawing/2014/main" id="{FC2AFF83-C63B-70CA-F57E-4108A5A4D1D7}"/>
              </a:ext>
            </a:extLst>
          </p:cNvPr>
          <p:cNvSpPr txBox="1"/>
          <p:nvPr/>
        </p:nvSpPr>
        <p:spPr>
          <a:xfrm>
            <a:off x="5218201" y="953057"/>
            <a:ext cx="37444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all"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Contact us</a:t>
            </a:r>
            <a:r>
              <a:rPr kumimoji="0" lang="en-GB"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1D3D895-21E8-05CE-6064-52FA0C2BD6EB}"/>
              </a:ext>
            </a:extLst>
          </p:cNvPr>
          <p:cNvSpPr txBox="1"/>
          <p:nvPr/>
        </p:nvSpPr>
        <p:spPr>
          <a:xfrm>
            <a:off x="7040700" y="1770329"/>
            <a:ext cx="4190571" cy="58477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0" cap="all"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0"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Aaron.Washington</a:t>
            </a:r>
            <a:r>
              <a:rPr kumimoji="0" 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@tokamakenergy.com</a:t>
            </a:r>
            <a:endParaRPr kumimoji="0" lang="en-GB" sz="1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9" name="Graphic 8" descr="Email outline">
            <a:extLst>
              <a:ext uri="{FF2B5EF4-FFF2-40B4-BE49-F238E27FC236}">
                <a16:creationId xmlns:a16="http://schemas.microsoft.com/office/drawing/2014/main" id="{14C27D2F-1C5A-D930-9308-E7F2CC69E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8507" y="1885219"/>
            <a:ext cx="601216" cy="601216"/>
          </a:xfrm>
          <a:prstGeom prst="rect">
            <a:avLst/>
          </a:prstGeom>
          <a:effectLst>
            <a:outerShdw blurRad="50800" dist="38100" dir="5400000" algn="t" rotWithShape="0">
              <a:prstClr val="black">
                <a:alpha val="40000"/>
              </a:prstClr>
            </a:outerShdw>
          </a:effectLst>
        </p:spPr>
      </p:pic>
      <p:pic>
        <p:nvPicPr>
          <p:cNvPr id="20" name="Picture 19" descr="Logo&#10;&#10;Description automatically generated">
            <a:extLst>
              <a:ext uri="{FF2B5EF4-FFF2-40B4-BE49-F238E27FC236}">
                <a16:creationId xmlns:a16="http://schemas.microsoft.com/office/drawing/2014/main" id="{3E41F4DD-E96B-1182-BF5B-C409BE3B044A}"/>
              </a:ext>
            </a:extLst>
          </p:cNvPr>
          <p:cNvPicPr>
            <a:picLocks noChangeAspect="1"/>
          </p:cNvPicPr>
          <p:nvPr/>
        </p:nvPicPr>
        <p:blipFill>
          <a:blip r:embed="rId6"/>
          <a:stretch>
            <a:fillRect/>
          </a:stretch>
        </p:blipFill>
        <p:spPr>
          <a:xfrm>
            <a:off x="613924" y="3363427"/>
            <a:ext cx="3610745" cy="874151"/>
          </a:xfrm>
          <a:prstGeom prst="rect">
            <a:avLst/>
          </a:prstGeom>
        </p:spPr>
      </p:pic>
      <p:sp>
        <p:nvSpPr>
          <p:cNvPr id="25" name="TextBox 24">
            <a:extLst>
              <a:ext uri="{FF2B5EF4-FFF2-40B4-BE49-F238E27FC236}">
                <a16:creationId xmlns:a16="http://schemas.microsoft.com/office/drawing/2014/main" id="{22F1CCCF-12C7-9FBE-807E-7BBCF7920CD5}"/>
              </a:ext>
            </a:extLst>
          </p:cNvPr>
          <p:cNvSpPr txBox="1"/>
          <p:nvPr/>
        </p:nvSpPr>
        <p:spPr>
          <a:xfrm>
            <a:off x="873066" y="4935856"/>
            <a:ext cx="311925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prstClr val="white"/>
                </a:solidFill>
                <a:effectLst/>
                <a:uLnTx/>
                <a:uFillTx/>
                <a:latin typeface="Arial" panose="020B0604020202020204" pitchFamily="34" charset="0"/>
                <a:ea typeface="MS Mincho"/>
                <a:cs typeface="Arial" panose="020B0604020202020204" pitchFamily="34" charset="0"/>
              </a:rPr>
              <a:t>Thank you</a:t>
            </a:r>
          </a:p>
        </p:txBody>
      </p:sp>
      <p:cxnSp>
        <p:nvCxnSpPr>
          <p:cNvPr id="26" name="Straight Connector 25">
            <a:extLst>
              <a:ext uri="{FF2B5EF4-FFF2-40B4-BE49-F238E27FC236}">
                <a16:creationId xmlns:a16="http://schemas.microsoft.com/office/drawing/2014/main" id="{C716050A-BF4E-075F-C7FB-FE6916188E3E}"/>
              </a:ext>
            </a:extLst>
          </p:cNvPr>
          <p:cNvCxnSpPr>
            <a:cxnSpLocks noGrp="1" noRot="1" noMove="1" noResize="1" noEditPoints="1" noAdjustHandles="1" noChangeArrowheads="1" noChangeShapeType="1"/>
          </p:cNvCxnSpPr>
          <p:nvPr/>
        </p:nvCxnSpPr>
        <p:spPr>
          <a:xfrm>
            <a:off x="1820624" y="5769619"/>
            <a:ext cx="1224136" cy="0"/>
          </a:xfrm>
          <a:prstGeom prst="line">
            <a:avLst/>
          </a:prstGeom>
          <a:noFill/>
          <a:ln w="28575" cap="rnd" cmpd="sng" algn="ctr">
            <a:solidFill>
              <a:schemeClr val="bg1"/>
            </a:solidFill>
            <a:prstDash val="solid"/>
          </a:ln>
          <a:effectLst/>
        </p:spPr>
      </p:cxnSp>
      <p:pic>
        <p:nvPicPr>
          <p:cNvPr id="5" name="Graphic 4" descr="Internet outline">
            <a:extLst>
              <a:ext uri="{FF2B5EF4-FFF2-40B4-BE49-F238E27FC236}">
                <a16:creationId xmlns:a16="http://schemas.microsoft.com/office/drawing/2014/main" id="{0EACF7F3-469C-3C27-A5E8-C86A903CB16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32787" y="2857283"/>
            <a:ext cx="707913" cy="707913"/>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D2D3A8E9-52AE-12A0-4D27-D8C2BE50A04D}"/>
              </a:ext>
            </a:extLst>
          </p:cNvPr>
          <p:cNvSpPr txBox="1"/>
          <p:nvPr/>
        </p:nvSpPr>
        <p:spPr>
          <a:xfrm>
            <a:off x="7190218" y="2944640"/>
            <a:ext cx="3796232" cy="46166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www.tokamakenergy.com </a:t>
            </a:r>
          </a:p>
        </p:txBody>
      </p:sp>
    </p:spTree>
    <p:extLst>
      <p:ext uri="{BB962C8B-B14F-4D97-AF65-F5344CB8AC3E}">
        <p14:creationId xmlns:p14="http://schemas.microsoft.com/office/powerpoint/2010/main" val="282972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D4D90E-2B8F-F6C3-372F-864C54C32D0B}"/>
              </a:ext>
            </a:extLst>
          </p:cNvPr>
          <p:cNvSpPr txBox="1"/>
          <p:nvPr/>
        </p:nvSpPr>
        <p:spPr>
          <a:xfrm>
            <a:off x="6096000" y="764704"/>
            <a:ext cx="6272720" cy="532859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9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GB" sz="23900" b="1" i="0" u="none" strike="noStrike" kern="1200" cap="none" spc="0" normalizeH="0" baseline="0" noProof="0" dirty="0">
              <a:ln>
                <a:noFill/>
              </a:ln>
              <a:solidFill>
                <a:srgbClr val="FB6E05"/>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58BEB84-B7E5-4D84-5014-888D485DD12A}"/>
              </a:ext>
            </a:extLst>
          </p:cNvPr>
          <p:cNvSpPr txBox="1"/>
          <p:nvPr/>
        </p:nvSpPr>
        <p:spPr>
          <a:xfrm>
            <a:off x="381000" y="313907"/>
            <a:ext cx="8077200"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Introduce Tokamak Energy.</a:t>
            </a:r>
          </a:p>
        </p:txBody>
      </p:sp>
    </p:spTree>
    <p:extLst>
      <p:ext uri="{BB962C8B-B14F-4D97-AF65-F5344CB8AC3E}">
        <p14:creationId xmlns:p14="http://schemas.microsoft.com/office/powerpoint/2010/main" val="253895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B546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540004" y="6317996"/>
            <a:ext cx="287997" cy="287997"/>
          </a:xfrm>
          <a:prstGeom prst="rect">
            <a:avLst/>
          </a:prstGeom>
        </p:spPr>
      </p:pic>
      <p:grpSp>
        <p:nvGrpSpPr>
          <p:cNvPr id="4" name="object 4"/>
          <p:cNvGrpSpPr/>
          <p:nvPr/>
        </p:nvGrpSpPr>
        <p:grpSpPr>
          <a:xfrm>
            <a:off x="3763" y="-1"/>
            <a:ext cx="12188825" cy="6858000"/>
            <a:chOff x="3763" y="-1"/>
            <a:chExt cx="12188825" cy="6858000"/>
          </a:xfrm>
        </p:grpSpPr>
        <p:pic>
          <p:nvPicPr>
            <p:cNvPr id="5" name="object 5"/>
            <p:cNvPicPr/>
            <p:nvPr/>
          </p:nvPicPr>
          <p:blipFill>
            <a:blip r:embed="rId3" cstate="print"/>
            <a:stretch>
              <a:fillRect/>
            </a:stretch>
          </p:blipFill>
          <p:spPr>
            <a:xfrm>
              <a:off x="1685925" y="-1"/>
              <a:ext cx="10506075" cy="6857999"/>
            </a:xfrm>
            <a:prstGeom prst="rect">
              <a:avLst/>
            </a:prstGeom>
          </p:spPr>
        </p:pic>
        <p:pic>
          <p:nvPicPr>
            <p:cNvPr id="6" name="object 6"/>
            <p:cNvPicPr/>
            <p:nvPr/>
          </p:nvPicPr>
          <p:blipFill>
            <a:blip r:embed="rId4" cstate="print"/>
            <a:stretch>
              <a:fillRect/>
            </a:stretch>
          </p:blipFill>
          <p:spPr>
            <a:xfrm>
              <a:off x="3763" y="0"/>
              <a:ext cx="9058402" cy="6831785"/>
            </a:xfrm>
            <a:prstGeom prst="rect">
              <a:avLst/>
            </a:prstGeom>
          </p:spPr>
        </p:pic>
        <p:sp>
          <p:nvSpPr>
            <p:cNvPr id="7" name="object 7"/>
            <p:cNvSpPr/>
            <p:nvPr/>
          </p:nvSpPr>
          <p:spPr>
            <a:xfrm>
              <a:off x="431800" y="6188493"/>
              <a:ext cx="478155" cy="546735"/>
            </a:xfrm>
            <a:custGeom>
              <a:avLst/>
              <a:gdLst/>
              <a:ahLst/>
              <a:cxnLst/>
              <a:rect l="l" t="t" r="r" b="b"/>
              <a:pathLst>
                <a:path w="478155" h="546734">
                  <a:moveTo>
                    <a:pt x="477837" y="287362"/>
                  </a:moveTo>
                  <a:lnTo>
                    <a:pt x="0" y="287362"/>
                  </a:lnTo>
                  <a:lnTo>
                    <a:pt x="0" y="546138"/>
                  </a:lnTo>
                  <a:lnTo>
                    <a:pt x="477837" y="546138"/>
                  </a:lnTo>
                  <a:lnTo>
                    <a:pt x="477837" y="287362"/>
                  </a:lnTo>
                  <a:close/>
                </a:path>
                <a:path w="478155" h="546734">
                  <a:moveTo>
                    <a:pt x="477837" y="0"/>
                  </a:moveTo>
                  <a:lnTo>
                    <a:pt x="0" y="0"/>
                  </a:lnTo>
                  <a:lnTo>
                    <a:pt x="0" y="269367"/>
                  </a:lnTo>
                  <a:lnTo>
                    <a:pt x="477837" y="269367"/>
                  </a:lnTo>
                  <a:lnTo>
                    <a:pt x="477837" y="0"/>
                  </a:lnTo>
                  <a:close/>
                </a:path>
              </a:pathLst>
            </a:custGeom>
            <a:solidFill>
              <a:srgbClr val="2B384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5" cstate="print"/>
            <a:stretch>
              <a:fillRect/>
            </a:stretch>
          </p:blipFill>
          <p:spPr>
            <a:xfrm>
              <a:off x="406399" y="6457857"/>
              <a:ext cx="9719945" cy="17999"/>
            </a:xfrm>
            <a:prstGeom prst="rect">
              <a:avLst/>
            </a:prstGeom>
          </p:spPr>
        </p:pic>
      </p:grpSp>
      <p:sp>
        <p:nvSpPr>
          <p:cNvPr id="9" name="object 9"/>
          <p:cNvSpPr txBox="1">
            <a:spLocks noGrp="1"/>
          </p:cNvSpPr>
          <p:nvPr>
            <p:ph type="title"/>
          </p:nvPr>
        </p:nvSpPr>
        <p:spPr>
          <a:xfrm>
            <a:off x="510641" y="147185"/>
            <a:ext cx="7536815" cy="1201420"/>
          </a:xfrm>
          <a:prstGeom prst="rect">
            <a:avLst/>
          </a:prstGeom>
        </p:spPr>
        <p:txBody>
          <a:bodyPr vert="horz" wrap="square" lIns="0" tIns="185420" rIns="0" bIns="0" rtlCol="0">
            <a:spAutoFit/>
          </a:bodyPr>
          <a:lstStyle/>
          <a:p>
            <a:pPr marL="12700">
              <a:lnSpc>
                <a:spcPct val="100000"/>
              </a:lnSpc>
              <a:spcBef>
                <a:spcPts val="1460"/>
              </a:spcBef>
              <a:tabLst>
                <a:tab pos="1062990" algn="l"/>
                <a:tab pos="2320290" algn="l"/>
              </a:tabLst>
            </a:pPr>
            <a:r>
              <a:rPr sz="4000" spc="-25" dirty="0">
                <a:solidFill>
                  <a:srgbClr val="EF8322"/>
                </a:solidFill>
              </a:rPr>
              <a:t>WE</a:t>
            </a:r>
            <a:r>
              <a:rPr sz="4000" dirty="0">
                <a:solidFill>
                  <a:srgbClr val="EF8322"/>
                </a:solidFill>
              </a:rPr>
              <a:t>	</a:t>
            </a:r>
            <a:r>
              <a:rPr sz="4000" spc="-25" dirty="0">
                <a:solidFill>
                  <a:srgbClr val="EF8322"/>
                </a:solidFill>
              </a:rPr>
              <a:t>ARE</a:t>
            </a:r>
            <a:r>
              <a:rPr sz="4000" dirty="0">
                <a:solidFill>
                  <a:srgbClr val="EF8322"/>
                </a:solidFill>
              </a:rPr>
              <a:t>	TOKAMAK</a:t>
            </a:r>
            <a:r>
              <a:rPr sz="4000" spc="-210" dirty="0">
                <a:solidFill>
                  <a:srgbClr val="EF8322"/>
                </a:solidFill>
              </a:rPr>
              <a:t> </a:t>
            </a:r>
            <a:r>
              <a:rPr sz="4000" spc="-10" dirty="0">
                <a:solidFill>
                  <a:srgbClr val="EF8322"/>
                </a:solidFill>
              </a:rPr>
              <a:t>ENERGY.</a:t>
            </a:r>
            <a:endParaRPr sz="4000"/>
          </a:p>
          <a:p>
            <a:pPr marL="12700">
              <a:lnSpc>
                <a:spcPct val="100000"/>
              </a:lnSpc>
              <a:spcBef>
                <a:spcPts val="695"/>
              </a:spcBef>
            </a:pPr>
            <a:r>
              <a:rPr sz="2000" dirty="0"/>
              <a:t>THE</a:t>
            </a:r>
            <a:r>
              <a:rPr sz="2000" spc="-20" dirty="0"/>
              <a:t> </a:t>
            </a:r>
            <a:r>
              <a:rPr sz="2000" dirty="0"/>
              <a:t>LEADING</a:t>
            </a:r>
            <a:r>
              <a:rPr sz="2000" spc="-50" dirty="0"/>
              <a:t> </a:t>
            </a:r>
            <a:r>
              <a:rPr sz="2000" u="sng" dirty="0">
                <a:uFill>
                  <a:solidFill>
                    <a:srgbClr val="EC850D"/>
                  </a:solidFill>
                </a:uFill>
              </a:rPr>
              <a:t>GLOBAL</a:t>
            </a:r>
            <a:r>
              <a:rPr sz="2000" u="none" spc="-50" dirty="0"/>
              <a:t> </a:t>
            </a:r>
            <a:r>
              <a:rPr sz="2000" u="none" dirty="0"/>
              <a:t>FUSION</a:t>
            </a:r>
            <a:r>
              <a:rPr sz="2000" u="none" spc="-55" dirty="0"/>
              <a:t> </a:t>
            </a:r>
            <a:r>
              <a:rPr sz="2000" u="none" spc="-10" dirty="0"/>
              <a:t>COMPANY.</a:t>
            </a:r>
            <a:endParaRPr sz="2000"/>
          </a:p>
        </p:txBody>
      </p:sp>
      <p:sp>
        <p:nvSpPr>
          <p:cNvPr id="10" name="object 10"/>
          <p:cNvSpPr txBox="1"/>
          <p:nvPr/>
        </p:nvSpPr>
        <p:spPr>
          <a:xfrm>
            <a:off x="4760467" y="1801151"/>
            <a:ext cx="2482215" cy="704215"/>
          </a:xfrm>
          <a:prstGeom prst="rect">
            <a:avLst/>
          </a:prstGeom>
        </p:spPr>
        <p:txBody>
          <a:bodyPr vert="horz" wrap="square" lIns="0" tIns="111125" rIns="0" bIns="0" rtlCol="0">
            <a:spAutoFit/>
          </a:bodyPr>
          <a:lstStyle/>
          <a:p>
            <a:pPr marL="12700" marR="0" lvl="0" indent="0" defTabSz="914400" eaLnBrk="1" fontAlgn="auto" latinLnBrk="0" hangingPunct="1">
              <a:lnSpc>
                <a:spcPct val="100000"/>
              </a:lnSpc>
              <a:spcBef>
                <a:spcPts val="875"/>
              </a:spcBef>
              <a:spcAft>
                <a:spcPts val="0"/>
              </a:spcAft>
              <a:buClrTx/>
              <a:buSzTx/>
              <a:buFontTx/>
              <a:buNone/>
              <a:tabLst/>
              <a:defRPr/>
            </a:pPr>
            <a:r>
              <a:rPr kumimoji="0" sz="2400" b="0" i="0" u="none" strike="noStrike" kern="0" cap="none" spc="0" normalizeH="0" baseline="0" noProof="0" dirty="0">
                <a:ln>
                  <a:noFill/>
                </a:ln>
                <a:solidFill>
                  <a:srgbClr val="EF8322"/>
                </a:solidFill>
                <a:effectLst/>
                <a:uLnTx/>
                <a:uFillTx/>
                <a:latin typeface="Gotham Rounded"/>
                <a:cs typeface="Gotham Rounded"/>
              </a:rPr>
              <a:t>PRINCETON,</a:t>
            </a:r>
            <a:r>
              <a:rPr kumimoji="0" sz="2400" b="0" i="0" u="none" strike="noStrike" kern="0" cap="none" spc="-120" normalizeH="0" baseline="0" noProof="0" dirty="0">
                <a:ln>
                  <a:noFill/>
                </a:ln>
                <a:solidFill>
                  <a:srgbClr val="EF8322"/>
                </a:solidFill>
                <a:effectLst/>
                <a:uLnTx/>
                <a:uFillTx/>
                <a:latin typeface="Gotham Rounded"/>
                <a:cs typeface="Gotham Rounded"/>
              </a:rPr>
              <a:t> </a:t>
            </a:r>
            <a:r>
              <a:rPr kumimoji="0" sz="2400" b="0" i="0" u="none" strike="noStrike" kern="0" cap="none" spc="-25" normalizeH="0" baseline="0" noProof="0" dirty="0">
                <a:ln>
                  <a:noFill/>
                </a:ln>
                <a:solidFill>
                  <a:srgbClr val="EF8322"/>
                </a:solidFill>
                <a:effectLst/>
                <a:uLnTx/>
                <a:uFillTx/>
                <a:latin typeface="Gotham Rounded"/>
                <a:cs typeface="Gotham Rounded"/>
              </a:rPr>
              <a:t>NJ</a:t>
            </a:r>
            <a:endParaRPr kumimoji="0" sz="2400" b="0" i="0" u="none" strike="noStrike" kern="0" cap="none" spc="0" normalizeH="0" baseline="0" noProof="0">
              <a:ln>
                <a:noFill/>
              </a:ln>
              <a:solidFill>
                <a:sysClr val="windowText" lastClr="000000"/>
              </a:solidFill>
              <a:effectLst/>
              <a:uLnTx/>
              <a:uFillTx/>
              <a:latin typeface="Gotham Rounded"/>
              <a:cs typeface="Gotham Rounded"/>
            </a:endParaRPr>
          </a:p>
          <a:p>
            <a:pPr marL="12700" marR="0" lvl="0" indent="0" defTabSz="914400" eaLnBrk="1" fontAlgn="auto" latinLnBrk="0" hangingPunct="1">
              <a:lnSpc>
                <a:spcPct val="100000"/>
              </a:lnSpc>
              <a:spcBef>
                <a:spcPts val="365"/>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Gotham Rounded"/>
                <a:cs typeface="Gotham Rounded"/>
              </a:rPr>
              <a:t>U.S.</a:t>
            </a:r>
            <a:r>
              <a:rPr kumimoji="0" sz="1100" b="1" i="0" u="none" strike="noStrike" kern="0" cap="none" spc="-30" normalizeH="0" baseline="0" noProof="0" dirty="0">
                <a:ln>
                  <a:noFill/>
                </a:ln>
                <a:solidFill>
                  <a:srgbClr val="FFFFFF"/>
                </a:solidFill>
                <a:effectLst/>
                <a:uLnTx/>
                <a:uFillTx/>
                <a:latin typeface="Gotham Rounded"/>
                <a:cs typeface="Gotham Rounded"/>
              </a:rPr>
              <a:t> </a:t>
            </a:r>
            <a:r>
              <a:rPr kumimoji="0" sz="1100" b="1" i="0" u="none" strike="noStrike" kern="0" cap="none" spc="-10" normalizeH="0" baseline="0" noProof="0" dirty="0">
                <a:ln>
                  <a:noFill/>
                </a:ln>
                <a:solidFill>
                  <a:srgbClr val="FFFFFF"/>
                </a:solidFill>
                <a:effectLst/>
                <a:uLnTx/>
                <a:uFillTx/>
                <a:latin typeface="Gotham Rounded"/>
                <a:cs typeface="Gotham Rounded"/>
              </a:rPr>
              <a:t>SUBSIDIARY</a:t>
            </a:r>
            <a:endParaRPr kumimoji="0" sz="1100" b="0" i="0" u="none" strike="noStrike" kern="0" cap="none" spc="0" normalizeH="0" baseline="0" noProof="0">
              <a:ln>
                <a:noFill/>
              </a:ln>
              <a:solidFill>
                <a:sysClr val="windowText" lastClr="000000"/>
              </a:solidFill>
              <a:effectLst/>
              <a:uLnTx/>
              <a:uFillTx/>
              <a:latin typeface="Gotham Rounded"/>
              <a:cs typeface="Gotham Rounded"/>
            </a:endParaRPr>
          </a:p>
        </p:txBody>
      </p:sp>
      <p:sp>
        <p:nvSpPr>
          <p:cNvPr id="11" name="object 11"/>
          <p:cNvSpPr txBox="1"/>
          <p:nvPr/>
        </p:nvSpPr>
        <p:spPr>
          <a:xfrm>
            <a:off x="4760467" y="2890520"/>
            <a:ext cx="1130935" cy="19367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0" normalizeH="0" baseline="0" noProof="0" dirty="0">
                <a:ln>
                  <a:noFill/>
                </a:ln>
                <a:solidFill>
                  <a:srgbClr val="EF8322"/>
                </a:solidFill>
                <a:effectLst/>
                <a:uLnTx/>
                <a:uFillTx/>
                <a:latin typeface="Gotham Rounded"/>
                <a:cs typeface="Gotham Rounded"/>
              </a:rPr>
              <a:t>Partnering</a:t>
            </a:r>
            <a:r>
              <a:rPr kumimoji="0" sz="1100" b="0" i="0" u="none" strike="noStrike" kern="0" cap="none" spc="-65" normalizeH="0" baseline="0" noProof="0" dirty="0">
                <a:ln>
                  <a:noFill/>
                </a:ln>
                <a:solidFill>
                  <a:srgbClr val="EF8322"/>
                </a:solidFill>
                <a:effectLst/>
                <a:uLnTx/>
                <a:uFillTx/>
                <a:latin typeface="Gotham Rounded"/>
                <a:cs typeface="Gotham Rounded"/>
              </a:rPr>
              <a:t> </a:t>
            </a:r>
            <a:r>
              <a:rPr kumimoji="0" sz="1100" b="0" i="0" u="none" strike="noStrike" kern="0" cap="none" spc="-20" normalizeH="0" baseline="0" noProof="0" dirty="0">
                <a:ln>
                  <a:noFill/>
                </a:ln>
                <a:solidFill>
                  <a:srgbClr val="EF8322"/>
                </a:solidFill>
                <a:effectLst/>
                <a:uLnTx/>
                <a:uFillTx/>
                <a:latin typeface="Gotham Rounded"/>
                <a:cs typeface="Gotham Rounded"/>
              </a:rPr>
              <a:t>with:</a:t>
            </a:r>
            <a:endParaRPr kumimoji="0" sz="1100" b="0" i="0" u="none" strike="noStrike" kern="0" cap="none" spc="0" normalizeH="0" baseline="0" noProof="0">
              <a:ln>
                <a:noFill/>
              </a:ln>
              <a:solidFill>
                <a:sysClr val="windowText" lastClr="000000"/>
              </a:solidFill>
              <a:effectLst/>
              <a:uLnTx/>
              <a:uFillTx/>
              <a:latin typeface="Gotham Rounded"/>
              <a:cs typeface="Gotham Rounded"/>
            </a:endParaRPr>
          </a:p>
        </p:txBody>
      </p:sp>
      <p:sp>
        <p:nvSpPr>
          <p:cNvPr id="12" name="object 12"/>
          <p:cNvSpPr txBox="1"/>
          <p:nvPr/>
        </p:nvSpPr>
        <p:spPr>
          <a:xfrm>
            <a:off x="854455" y="1801151"/>
            <a:ext cx="2037080" cy="704215"/>
          </a:xfrm>
          <a:prstGeom prst="rect">
            <a:avLst/>
          </a:prstGeom>
        </p:spPr>
        <p:txBody>
          <a:bodyPr vert="horz" wrap="square" lIns="0" tIns="111125" rIns="0" bIns="0" rtlCol="0">
            <a:spAutoFit/>
          </a:bodyPr>
          <a:lstStyle/>
          <a:p>
            <a:pPr marL="12700" marR="0" lvl="0" indent="0" defTabSz="914400" eaLnBrk="1" fontAlgn="auto" latinLnBrk="0" hangingPunct="1">
              <a:lnSpc>
                <a:spcPct val="100000"/>
              </a:lnSpc>
              <a:spcBef>
                <a:spcPts val="875"/>
              </a:spcBef>
              <a:spcAft>
                <a:spcPts val="0"/>
              </a:spcAft>
              <a:buClrTx/>
              <a:buSzTx/>
              <a:buFontTx/>
              <a:buNone/>
              <a:tabLst/>
              <a:defRPr/>
            </a:pPr>
            <a:r>
              <a:rPr kumimoji="0" sz="2400" b="0" i="0" u="none" strike="noStrike" kern="0" cap="none" spc="0" normalizeH="0" baseline="0" noProof="0" dirty="0">
                <a:ln>
                  <a:noFill/>
                </a:ln>
                <a:solidFill>
                  <a:srgbClr val="EF8322"/>
                </a:solidFill>
                <a:effectLst/>
                <a:uLnTx/>
                <a:uFillTx/>
                <a:latin typeface="Gotham Rounded"/>
                <a:cs typeface="Gotham Rounded"/>
              </a:rPr>
              <a:t>OXFORD,</a:t>
            </a:r>
            <a:r>
              <a:rPr kumimoji="0" sz="2400" b="0" i="0" u="none" strike="noStrike" kern="0" cap="none" spc="-125" normalizeH="0" baseline="0" noProof="0" dirty="0">
                <a:ln>
                  <a:noFill/>
                </a:ln>
                <a:solidFill>
                  <a:srgbClr val="EF8322"/>
                </a:solidFill>
                <a:effectLst/>
                <a:uLnTx/>
                <a:uFillTx/>
                <a:latin typeface="Gotham Rounded"/>
                <a:cs typeface="Gotham Rounded"/>
              </a:rPr>
              <a:t> </a:t>
            </a:r>
            <a:r>
              <a:rPr kumimoji="0" sz="2400" b="0" i="0" u="none" strike="noStrike" kern="0" cap="none" spc="-25" normalizeH="0" baseline="0" noProof="0" dirty="0">
                <a:ln>
                  <a:noFill/>
                </a:ln>
                <a:solidFill>
                  <a:srgbClr val="EF8322"/>
                </a:solidFill>
                <a:effectLst/>
                <a:uLnTx/>
                <a:uFillTx/>
                <a:latin typeface="Gotham Rounded"/>
                <a:cs typeface="Gotham Rounded"/>
              </a:rPr>
              <a:t>UK</a:t>
            </a:r>
            <a:endParaRPr kumimoji="0" sz="2400" b="0" i="0" u="none" strike="noStrike" kern="0" cap="none" spc="0" normalizeH="0" baseline="0" noProof="0">
              <a:ln>
                <a:noFill/>
              </a:ln>
              <a:solidFill>
                <a:sysClr val="windowText" lastClr="000000"/>
              </a:solidFill>
              <a:effectLst/>
              <a:uLnTx/>
              <a:uFillTx/>
              <a:latin typeface="Gotham Rounded"/>
              <a:cs typeface="Gotham Rounded"/>
            </a:endParaRPr>
          </a:p>
          <a:p>
            <a:pPr marL="12700" marR="0" lvl="0" indent="0" defTabSz="914400" eaLnBrk="1" fontAlgn="auto" latinLnBrk="0" hangingPunct="1">
              <a:lnSpc>
                <a:spcPct val="100000"/>
              </a:lnSpc>
              <a:spcBef>
                <a:spcPts val="365"/>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Gotham Rounded"/>
                <a:cs typeface="Gotham Rounded"/>
              </a:rPr>
              <a:t>GLOBAL</a:t>
            </a:r>
            <a:r>
              <a:rPr kumimoji="0" sz="1100" b="1" i="0" u="none" strike="noStrike" kern="0" cap="none" spc="-50" normalizeH="0" baseline="0" noProof="0" dirty="0">
                <a:ln>
                  <a:noFill/>
                </a:ln>
                <a:solidFill>
                  <a:srgbClr val="FFFFFF"/>
                </a:solidFill>
                <a:effectLst/>
                <a:uLnTx/>
                <a:uFillTx/>
                <a:latin typeface="Gotham Rounded"/>
                <a:cs typeface="Gotham Rounded"/>
              </a:rPr>
              <a:t> </a:t>
            </a:r>
            <a:r>
              <a:rPr kumimoji="0" sz="1100" b="1" i="0" u="none" strike="noStrike" kern="0" cap="none" spc="-10" normalizeH="0" baseline="0" noProof="0" dirty="0">
                <a:ln>
                  <a:noFill/>
                </a:ln>
                <a:solidFill>
                  <a:srgbClr val="FFFFFF"/>
                </a:solidFill>
                <a:effectLst/>
                <a:uLnTx/>
                <a:uFillTx/>
                <a:latin typeface="Gotham Rounded"/>
                <a:cs typeface="Gotham Rounded"/>
              </a:rPr>
              <a:t>HEADQUARTERS</a:t>
            </a:r>
            <a:endParaRPr kumimoji="0" sz="1100" b="0" i="0" u="none" strike="noStrike" kern="0" cap="none" spc="0" normalizeH="0" baseline="0" noProof="0">
              <a:ln>
                <a:noFill/>
              </a:ln>
              <a:solidFill>
                <a:sysClr val="windowText" lastClr="000000"/>
              </a:solidFill>
              <a:effectLst/>
              <a:uLnTx/>
              <a:uFillTx/>
              <a:latin typeface="Gotham Rounded"/>
              <a:cs typeface="Gotham Rounded"/>
            </a:endParaRPr>
          </a:p>
        </p:txBody>
      </p:sp>
      <p:sp>
        <p:nvSpPr>
          <p:cNvPr id="13" name="object 13"/>
          <p:cNvSpPr txBox="1"/>
          <p:nvPr/>
        </p:nvSpPr>
        <p:spPr>
          <a:xfrm>
            <a:off x="854455" y="2881376"/>
            <a:ext cx="1130935" cy="19367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0" normalizeH="0" baseline="0" noProof="0" dirty="0">
                <a:ln>
                  <a:noFill/>
                </a:ln>
                <a:solidFill>
                  <a:srgbClr val="EF8322"/>
                </a:solidFill>
                <a:effectLst/>
                <a:uLnTx/>
                <a:uFillTx/>
                <a:latin typeface="Gotham Rounded"/>
                <a:cs typeface="Gotham Rounded"/>
              </a:rPr>
              <a:t>Partnering</a:t>
            </a:r>
            <a:r>
              <a:rPr kumimoji="0" sz="1100" b="0" i="0" u="none" strike="noStrike" kern="0" cap="none" spc="-65" normalizeH="0" baseline="0" noProof="0" dirty="0">
                <a:ln>
                  <a:noFill/>
                </a:ln>
                <a:solidFill>
                  <a:srgbClr val="EF8322"/>
                </a:solidFill>
                <a:effectLst/>
                <a:uLnTx/>
                <a:uFillTx/>
                <a:latin typeface="Gotham Rounded"/>
                <a:cs typeface="Gotham Rounded"/>
              </a:rPr>
              <a:t> </a:t>
            </a:r>
            <a:r>
              <a:rPr kumimoji="0" sz="1100" b="0" i="0" u="none" strike="noStrike" kern="0" cap="none" spc="-20" normalizeH="0" baseline="0" noProof="0" dirty="0">
                <a:ln>
                  <a:noFill/>
                </a:ln>
                <a:solidFill>
                  <a:srgbClr val="EF8322"/>
                </a:solidFill>
                <a:effectLst/>
                <a:uLnTx/>
                <a:uFillTx/>
                <a:latin typeface="Gotham Rounded"/>
                <a:cs typeface="Gotham Rounded"/>
              </a:rPr>
              <a:t>with:</a:t>
            </a:r>
            <a:endParaRPr kumimoji="0" sz="1100" b="0" i="0" u="none" strike="noStrike" kern="0" cap="none" spc="0" normalizeH="0" baseline="0" noProof="0">
              <a:ln>
                <a:noFill/>
              </a:ln>
              <a:solidFill>
                <a:sysClr val="windowText" lastClr="000000"/>
              </a:solidFill>
              <a:effectLst/>
              <a:uLnTx/>
              <a:uFillTx/>
              <a:latin typeface="Gotham Rounded"/>
              <a:cs typeface="Gotham Rounded"/>
            </a:endParaRPr>
          </a:p>
        </p:txBody>
      </p:sp>
      <p:grpSp>
        <p:nvGrpSpPr>
          <p:cNvPr id="14" name="object 14"/>
          <p:cNvGrpSpPr/>
          <p:nvPr/>
        </p:nvGrpSpPr>
        <p:grpSpPr>
          <a:xfrm>
            <a:off x="879182" y="2002802"/>
            <a:ext cx="6890384" cy="3125470"/>
            <a:chOff x="879182" y="2002802"/>
            <a:chExt cx="6890384" cy="3125470"/>
          </a:xfrm>
        </p:grpSpPr>
        <p:pic>
          <p:nvPicPr>
            <p:cNvPr id="15" name="object 15"/>
            <p:cNvPicPr/>
            <p:nvPr/>
          </p:nvPicPr>
          <p:blipFill>
            <a:blip r:embed="rId6" cstate="print"/>
            <a:stretch>
              <a:fillRect/>
            </a:stretch>
          </p:blipFill>
          <p:spPr>
            <a:xfrm>
              <a:off x="4752213" y="3210610"/>
              <a:ext cx="754354" cy="365709"/>
            </a:xfrm>
            <a:prstGeom prst="rect">
              <a:avLst/>
            </a:prstGeom>
          </p:spPr>
        </p:pic>
        <p:pic>
          <p:nvPicPr>
            <p:cNvPr id="16" name="object 16"/>
            <p:cNvPicPr/>
            <p:nvPr/>
          </p:nvPicPr>
          <p:blipFill>
            <a:blip r:embed="rId7" cstate="print"/>
            <a:stretch>
              <a:fillRect/>
            </a:stretch>
          </p:blipFill>
          <p:spPr>
            <a:xfrm>
              <a:off x="4782819" y="3583825"/>
              <a:ext cx="1038047" cy="401561"/>
            </a:xfrm>
            <a:prstGeom prst="rect">
              <a:avLst/>
            </a:prstGeom>
          </p:spPr>
        </p:pic>
        <p:pic>
          <p:nvPicPr>
            <p:cNvPr id="17" name="object 17"/>
            <p:cNvPicPr/>
            <p:nvPr/>
          </p:nvPicPr>
          <p:blipFill>
            <a:blip r:embed="rId8" cstate="print"/>
            <a:stretch>
              <a:fillRect/>
            </a:stretch>
          </p:blipFill>
          <p:spPr>
            <a:xfrm>
              <a:off x="4808474" y="4097083"/>
              <a:ext cx="721575" cy="187388"/>
            </a:xfrm>
            <a:prstGeom prst="rect">
              <a:avLst/>
            </a:prstGeom>
          </p:spPr>
        </p:pic>
        <p:pic>
          <p:nvPicPr>
            <p:cNvPr id="18" name="object 18"/>
            <p:cNvPicPr/>
            <p:nvPr/>
          </p:nvPicPr>
          <p:blipFill>
            <a:blip r:embed="rId9" cstate="print"/>
            <a:stretch>
              <a:fillRect/>
            </a:stretch>
          </p:blipFill>
          <p:spPr>
            <a:xfrm>
              <a:off x="4777358" y="4466945"/>
              <a:ext cx="552767" cy="245643"/>
            </a:xfrm>
            <a:prstGeom prst="rect">
              <a:avLst/>
            </a:prstGeom>
          </p:spPr>
        </p:pic>
        <p:pic>
          <p:nvPicPr>
            <p:cNvPr id="19" name="object 19"/>
            <p:cNvPicPr/>
            <p:nvPr/>
          </p:nvPicPr>
          <p:blipFill>
            <a:blip r:embed="rId10" cstate="print"/>
            <a:stretch>
              <a:fillRect/>
            </a:stretch>
          </p:blipFill>
          <p:spPr>
            <a:xfrm>
              <a:off x="4795646" y="4826457"/>
              <a:ext cx="1978152" cy="301675"/>
            </a:xfrm>
            <a:prstGeom prst="rect">
              <a:avLst/>
            </a:prstGeom>
          </p:spPr>
        </p:pic>
        <p:pic>
          <p:nvPicPr>
            <p:cNvPr id="20" name="object 20"/>
            <p:cNvPicPr/>
            <p:nvPr/>
          </p:nvPicPr>
          <p:blipFill>
            <a:blip r:embed="rId11" cstate="print"/>
            <a:stretch>
              <a:fillRect/>
            </a:stretch>
          </p:blipFill>
          <p:spPr>
            <a:xfrm>
              <a:off x="879182" y="3260013"/>
              <a:ext cx="1895348" cy="212039"/>
            </a:xfrm>
            <a:prstGeom prst="rect">
              <a:avLst/>
            </a:prstGeom>
          </p:spPr>
        </p:pic>
        <p:pic>
          <p:nvPicPr>
            <p:cNvPr id="21" name="object 21"/>
            <p:cNvPicPr/>
            <p:nvPr/>
          </p:nvPicPr>
          <p:blipFill>
            <a:blip r:embed="rId12" cstate="print"/>
            <a:stretch>
              <a:fillRect/>
            </a:stretch>
          </p:blipFill>
          <p:spPr>
            <a:xfrm>
              <a:off x="879182" y="3624770"/>
              <a:ext cx="756564" cy="276415"/>
            </a:xfrm>
            <a:prstGeom prst="rect">
              <a:avLst/>
            </a:prstGeom>
          </p:spPr>
        </p:pic>
        <p:pic>
          <p:nvPicPr>
            <p:cNvPr id="22" name="object 22"/>
            <p:cNvPicPr/>
            <p:nvPr/>
          </p:nvPicPr>
          <p:blipFill>
            <a:blip r:embed="rId13" cstate="print"/>
            <a:stretch>
              <a:fillRect/>
            </a:stretch>
          </p:blipFill>
          <p:spPr>
            <a:xfrm>
              <a:off x="881811" y="4070629"/>
              <a:ext cx="777849" cy="249402"/>
            </a:xfrm>
            <a:prstGeom prst="rect">
              <a:avLst/>
            </a:prstGeom>
          </p:spPr>
        </p:pic>
        <p:pic>
          <p:nvPicPr>
            <p:cNvPr id="23" name="object 23"/>
            <p:cNvPicPr/>
            <p:nvPr/>
          </p:nvPicPr>
          <p:blipFill>
            <a:blip r:embed="rId14" cstate="print"/>
            <a:stretch>
              <a:fillRect/>
            </a:stretch>
          </p:blipFill>
          <p:spPr>
            <a:xfrm>
              <a:off x="895781" y="4848059"/>
              <a:ext cx="1035075" cy="140246"/>
            </a:xfrm>
            <a:prstGeom prst="rect">
              <a:avLst/>
            </a:prstGeom>
          </p:spPr>
        </p:pic>
        <p:pic>
          <p:nvPicPr>
            <p:cNvPr id="24" name="object 24"/>
            <p:cNvPicPr/>
            <p:nvPr/>
          </p:nvPicPr>
          <p:blipFill>
            <a:blip r:embed="rId15" cstate="print"/>
            <a:stretch>
              <a:fillRect/>
            </a:stretch>
          </p:blipFill>
          <p:spPr>
            <a:xfrm>
              <a:off x="7374127" y="2002802"/>
              <a:ext cx="394944" cy="236969"/>
            </a:xfrm>
            <a:prstGeom prst="rect">
              <a:avLst/>
            </a:prstGeom>
          </p:spPr>
        </p:pic>
        <p:pic>
          <p:nvPicPr>
            <p:cNvPr id="25" name="object 25"/>
            <p:cNvPicPr/>
            <p:nvPr/>
          </p:nvPicPr>
          <p:blipFill>
            <a:blip r:embed="rId16" cstate="print"/>
            <a:stretch>
              <a:fillRect/>
            </a:stretch>
          </p:blipFill>
          <p:spPr>
            <a:xfrm>
              <a:off x="3283838" y="2002802"/>
              <a:ext cx="394944" cy="236969"/>
            </a:xfrm>
            <a:prstGeom prst="rect">
              <a:avLst/>
            </a:prstGeom>
          </p:spPr>
        </p:pic>
      </p:grpSp>
      <p:sp>
        <p:nvSpPr>
          <p:cNvPr id="26" name="object 26"/>
          <p:cNvSpPr txBox="1"/>
          <p:nvPr/>
        </p:nvSpPr>
        <p:spPr>
          <a:xfrm>
            <a:off x="8837168" y="2890520"/>
            <a:ext cx="1130935" cy="19367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0" normalizeH="0" baseline="0" noProof="0" dirty="0">
                <a:ln>
                  <a:noFill/>
                </a:ln>
                <a:solidFill>
                  <a:srgbClr val="EF8322"/>
                </a:solidFill>
                <a:effectLst/>
                <a:uLnTx/>
                <a:uFillTx/>
                <a:latin typeface="Gotham Rounded"/>
                <a:cs typeface="Gotham Rounded"/>
              </a:rPr>
              <a:t>Partnering</a:t>
            </a:r>
            <a:r>
              <a:rPr kumimoji="0" sz="1100" b="0" i="0" u="none" strike="noStrike" kern="0" cap="none" spc="-65" normalizeH="0" baseline="0" noProof="0" dirty="0">
                <a:ln>
                  <a:noFill/>
                </a:ln>
                <a:solidFill>
                  <a:srgbClr val="EF8322"/>
                </a:solidFill>
                <a:effectLst/>
                <a:uLnTx/>
                <a:uFillTx/>
                <a:latin typeface="Gotham Rounded"/>
                <a:cs typeface="Gotham Rounded"/>
              </a:rPr>
              <a:t> </a:t>
            </a:r>
            <a:r>
              <a:rPr kumimoji="0" sz="1100" b="0" i="0" u="none" strike="noStrike" kern="0" cap="none" spc="-20" normalizeH="0" baseline="0" noProof="0" dirty="0">
                <a:ln>
                  <a:noFill/>
                </a:ln>
                <a:solidFill>
                  <a:srgbClr val="EF8322"/>
                </a:solidFill>
                <a:effectLst/>
                <a:uLnTx/>
                <a:uFillTx/>
                <a:latin typeface="Gotham Rounded"/>
                <a:cs typeface="Gotham Rounded"/>
              </a:rPr>
              <a:t>with:</a:t>
            </a:r>
            <a:endParaRPr kumimoji="0" sz="1100" b="0" i="0" u="none" strike="noStrike" kern="0" cap="none" spc="0" normalizeH="0" baseline="0" noProof="0">
              <a:ln>
                <a:noFill/>
              </a:ln>
              <a:solidFill>
                <a:sysClr val="windowText" lastClr="000000"/>
              </a:solidFill>
              <a:effectLst/>
              <a:uLnTx/>
              <a:uFillTx/>
              <a:latin typeface="Gotham Rounded"/>
              <a:cs typeface="Gotham Rounded"/>
            </a:endParaRPr>
          </a:p>
        </p:txBody>
      </p:sp>
      <p:grpSp>
        <p:nvGrpSpPr>
          <p:cNvPr id="27" name="object 27"/>
          <p:cNvGrpSpPr/>
          <p:nvPr/>
        </p:nvGrpSpPr>
        <p:grpSpPr>
          <a:xfrm>
            <a:off x="8707246" y="1992287"/>
            <a:ext cx="3173095" cy="4554855"/>
            <a:chOff x="8707246" y="1992287"/>
            <a:chExt cx="3173095" cy="4554855"/>
          </a:xfrm>
        </p:grpSpPr>
        <p:pic>
          <p:nvPicPr>
            <p:cNvPr id="28" name="object 28"/>
            <p:cNvPicPr/>
            <p:nvPr/>
          </p:nvPicPr>
          <p:blipFill>
            <a:blip r:embed="rId17" cstate="print"/>
            <a:stretch>
              <a:fillRect/>
            </a:stretch>
          </p:blipFill>
          <p:spPr>
            <a:xfrm>
              <a:off x="10720069" y="1992287"/>
              <a:ext cx="395998" cy="263994"/>
            </a:xfrm>
            <a:prstGeom prst="rect">
              <a:avLst/>
            </a:prstGeom>
          </p:spPr>
        </p:pic>
        <p:pic>
          <p:nvPicPr>
            <p:cNvPr id="29" name="object 29"/>
            <p:cNvPicPr/>
            <p:nvPr/>
          </p:nvPicPr>
          <p:blipFill>
            <a:blip r:embed="rId18" cstate="print"/>
            <a:stretch>
              <a:fillRect/>
            </a:stretch>
          </p:blipFill>
          <p:spPr>
            <a:xfrm>
              <a:off x="8707246" y="3103867"/>
              <a:ext cx="1592326" cy="501916"/>
            </a:xfrm>
            <a:prstGeom prst="rect">
              <a:avLst/>
            </a:prstGeom>
          </p:spPr>
        </p:pic>
        <p:pic>
          <p:nvPicPr>
            <p:cNvPr id="30" name="object 30"/>
            <p:cNvPicPr/>
            <p:nvPr/>
          </p:nvPicPr>
          <p:blipFill>
            <a:blip r:embed="rId19" cstate="print"/>
            <a:stretch>
              <a:fillRect/>
            </a:stretch>
          </p:blipFill>
          <p:spPr>
            <a:xfrm>
              <a:off x="8932544" y="3715461"/>
              <a:ext cx="2025269" cy="178104"/>
            </a:xfrm>
            <a:prstGeom prst="rect">
              <a:avLst/>
            </a:prstGeom>
          </p:spPr>
        </p:pic>
        <p:pic>
          <p:nvPicPr>
            <p:cNvPr id="31" name="object 31"/>
            <p:cNvPicPr/>
            <p:nvPr/>
          </p:nvPicPr>
          <p:blipFill>
            <a:blip r:embed="rId20" cstate="print"/>
            <a:stretch>
              <a:fillRect/>
            </a:stretch>
          </p:blipFill>
          <p:spPr>
            <a:xfrm>
              <a:off x="8726677" y="3828961"/>
              <a:ext cx="1366266" cy="717765"/>
            </a:xfrm>
            <a:prstGeom prst="rect">
              <a:avLst/>
            </a:prstGeom>
          </p:spPr>
        </p:pic>
        <p:pic>
          <p:nvPicPr>
            <p:cNvPr id="32" name="object 32"/>
            <p:cNvPicPr/>
            <p:nvPr/>
          </p:nvPicPr>
          <p:blipFill>
            <a:blip r:embed="rId21" cstate="print"/>
            <a:stretch>
              <a:fillRect/>
            </a:stretch>
          </p:blipFill>
          <p:spPr>
            <a:xfrm>
              <a:off x="10438002" y="6197485"/>
              <a:ext cx="1442339" cy="349034"/>
            </a:xfrm>
            <a:prstGeom prst="rect">
              <a:avLst/>
            </a:prstGeom>
          </p:spPr>
        </p:pic>
        <p:pic>
          <p:nvPicPr>
            <p:cNvPr id="33" name="object 33"/>
            <p:cNvPicPr/>
            <p:nvPr/>
          </p:nvPicPr>
          <p:blipFill>
            <a:blip r:embed="rId22" cstate="print"/>
            <a:stretch>
              <a:fillRect/>
            </a:stretch>
          </p:blipFill>
          <p:spPr>
            <a:xfrm>
              <a:off x="8759951" y="4173664"/>
              <a:ext cx="1392301" cy="927925"/>
            </a:xfrm>
            <a:prstGeom prst="rect">
              <a:avLst/>
            </a:prstGeom>
          </p:spPr>
        </p:pic>
      </p:grpSp>
      <p:sp>
        <p:nvSpPr>
          <p:cNvPr id="34" name="object 34"/>
          <p:cNvSpPr txBox="1"/>
          <p:nvPr/>
        </p:nvSpPr>
        <p:spPr>
          <a:xfrm>
            <a:off x="8837168" y="1720088"/>
            <a:ext cx="1732914" cy="784860"/>
          </a:xfrm>
          <a:prstGeom prst="rect">
            <a:avLst/>
          </a:prstGeom>
        </p:spPr>
        <p:txBody>
          <a:bodyPr vert="horz" wrap="square" lIns="0" tIns="12700" rIns="0" bIns="0" rtlCol="0">
            <a:spAutoFit/>
          </a:bodyPr>
          <a:lstStyle/>
          <a:p>
            <a:pPr marL="12700" marR="0" lvl="0" indent="0" defTabSz="914400" eaLnBrk="1" fontAlgn="auto" latinLnBrk="0" hangingPunct="1">
              <a:lnSpc>
                <a:spcPts val="1425"/>
              </a:lnSpc>
              <a:spcBef>
                <a:spcPts val="10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Gotham Rounded"/>
              <a:cs typeface="Gotham Rounded"/>
            </a:endParaRPr>
          </a:p>
          <a:p>
            <a:pPr marL="12700" marR="0" lvl="0" indent="0" defTabSz="914400" eaLnBrk="1" fontAlgn="auto" latinLnBrk="0" hangingPunct="1">
              <a:lnSpc>
                <a:spcPts val="2865"/>
              </a:lnSpc>
              <a:spcBef>
                <a:spcPts val="0"/>
              </a:spcBef>
              <a:spcAft>
                <a:spcPts val="0"/>
              </a:spcAft>
              <a:buClrTx/>
              <a:buSzTx/>
              <a:buFontTx/>
              <a:buNone/>
              <a:tabLst/>
              <a:defRPr/>
            </a:pPr>
            <a:r>
              <a:rPr kumimoji="0" sz="2400" b="0" i="0" u="none" strike="noStrike" kern="0" cap="none" spc="0" normalizeH="0" baseline="0" noProof="0" dirty="0">
                <a:ln>
                  <a:noFill/>
                </a:ln>
                <a:solidFill>
                  <a:srgbClr val="EF8322"/>
                </a:solidFill>
                <a:effectLst/>
                <a:uLnTx/>
                <a:uFillTx/>
                <a:latin typeface="Gotham Rounded"/>
                <a:cs typeface="Gotham Rounded"/>
              </a:rPr>
              <a:t>TOKYO,</a:t>
            </a:r>
            <a:r>
              <a:rPr kumimoji="0" sz="2400" b="0" i="0" u="none" strike="noStrike" kern="0" cap="none" spc="-60" normalizeH="0" baseline="0" noProof="0" dirty="0">
                <a:ln>
                  <a:noFill/>
                </a:ln>
                <a:solidFill>
                  <a:srgbClr val="EF8322"/>
                </a:solidFill>
                <a:effectLst/>
                <a:uLnTx/>
                <a:uFillTx/>
                <a:latin typeface="Gotham Rounded"/>
                <a:cs typeface="Gotham Rounded"/>
              </a:rPr>
              <a:t> </a:t>
            </a:r>
            <a:r>
              <a:rPr kumimoji="0" sz="2400" b="0" i="0" u="none" strike="noStrike" kern="0" cap="none" spc="-25" normalizeH="0" baseline="0" noProof="0" dirty="0">
                <a:ln>
                  <a:noFill/>
                </a:ln>
                <a:solidFill>
                  <a:srgbClr val="EF8322"/>
                </a:solidFill>
                <a:effectLst/>
                <a:uLnTx/>
                <a:uFillTx/>
                <a:latin typeface="Gotham Rounded"/>
                <a:cs typeface="Gotham Rounded"/>
              </a:rPr>
              <a:t>JP</a:t>
            </a:r>
            <a:endParaRPr kumimoji="0" sz="2400" b="0" i="0" u="none" strike="noStrike" kern="0" cap="none" spc="0" normalizeH="0" baseline="0" noProof="0" dirty="0">
              <a:ln>
                <a:noFill/>
              </a:ln>
              <a:solidFill>
                <a:sysClr val="windowText" lastClr="000000"/>
              </a:solidFill>
              <a:effectLst/>
              <a:uLnTx/>
              <a:uFillTx/>
              <a:latin typeface="Gotham Rounded"/>
              <a:cs typeface="Gotham Rounded"/>
            </a:endParaRPr>
          </a:p>
          <a:p>
            <a:pPr marL="12700" marR="0" lvl="0" indent="0" defTabSz="914400" eaLnBrk="1" fontAlgn="auto" latinLnBrk="0" hangingPunct="1">
              <a:lnSpc>
                <a:spcPct val="100000"/>
              </a:lnSpc>
              <a:spcBef>
                <a:spcPts val="365"/>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Gotham Rounded"/>
                <a:cs typeface="Gotham Rounded"/>
              </a:rPr>
              <a:t>JAPANESE</a:t>
            </a:r>
            <a:r>
              <a:rPr kumimoji="0" sz="1100" b="1" i="0" u="none" strike="noStrike" kern="0" cap="none" spc="-65" normalizeH="0" baseline="0" noProof="0" dirty="0">
                <a:ln>
                  <a:noFill/>
                </a:ln>
                <a:solidFill>
                  <a:srgbClr val="FFFFFF"/>
                </a:solidFill>
                <a:effectLst/>
                <a:uLnTx/>
                <a:uFillTx/>
                <a:latin typeface="Gotham Rounded"/>
                <a:cs typeface="Gotham Rounded"/>
              </a:rPr>
              <a:t> </a:t>
            </a:r>
            <a:r>
              <a:rPr kumimoji="0" sz="1100" b="1" i="0" u="none" strike="noStrike" kern="0" cap="none" spc="-10" normalizeH="0" baseline="0" noProof="0" dirty="0">
                <a:ln>
                  <a:noFill/>
                </a:ln>
                <a:solidFill>
                  <a:srgbClr val="FFFFFF"/>
                </a:solidFill>
                <a:effectLst/>
                <a:uLnTx/>
                <a:uFillTx/>
                <a:latin typeface="Gotham Rounded"/>
                <a:cs typeface="Gotham Rounded"/>
              </a:rPr>
              <a:t>SUBSIDIARY</a:t>
            </a:r>
            <a:endParaRPr kumimoji="0" sz="1100" b="0" i="0" u="none" strike="noStrike" kern="0" cap="none" spc="0" normalizeH="0" baseline="0" noProof="0" dirty="0">
              <a:ln>
                <a:noFill/>
              </a:ln>
              <a:solidFill>
                <a:sysClr val="windowText" lastClr="000000"/>
              </a:solidFill>
              <a:effectLst/>
              <a:uLnTx/>
              <a:uFillTx/>
              <a:latin typeface="Gotham Rounded"/>
              <a:cs typeface="Gotham Rounded"/>
            </a:endParaRPr>
          </a:p>
        </p:txBody>
      </p:sp>
      <p:sp>
        <p:nvSpPr>
          <p:cNvPr id="35" name="object 35"/>
          <p:cNvSpPr txBox="1"/>
          <p:nvPr/>
        </p:nvSpPr>
        <p:spPr>
          <a:xfrm>
            <a:off x="4642484" y="5699252"/>
            <a:ext cx="2451100"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Gotham Rounded"/>
                <a:cs typeface="Gotham Rounded"/>
              </a:rPr>
              <a:t>$</a:t>
            </a:r>
            <a:r>
              <a:rPr lang="en-US" sz="2000" kern="0" dirty="0">
                <a:solidFill>
                  <a:srgbClr val="FFFFFF"/>
                </a:solidFill>
                <a:latin typeface="Gotham Rounded"/>
                <a:cs typeface="Gotham Rounded"/>
              </a:rPr>
              <a:t>335</a:t>
            </a:r>
            <a:r>
              <a:rPr kumimoji="0" sz="2000" b="0" i="0" u="none" strike="noStrike" kern="0" cap="none" spc="-25" normalizeH="0" baseline="0" noProof="0" dirty="0">
                <a:ln>
                  <a:noFill/>
                </a:ln>
                <a:solidFill>
                  <a:srgbClr val="FFFFFF"/>
                </a:solidFill>
                <a:effectLst/>
                <a:uLnTx/>
                <a:uFillTx/>
                <a:latin typeface="Gotham Rounded"/>
                <a:cs typeface="Gotham Rounded"/>
              </a:rPr>
              <a:t> </a:t>
            </a:r>
            <a:r>
              <a:rPr kumimoji="0" sz="2000" b="0" i="0" u="none" strike="noStrike" kern="0" cap="none" spc="0" normalizeH="0" baseline="0" noProof="0" dirty="0">
                <a:ln>
                  <a:noFill/>
                </a:ln>
                <a:solidFill>
                  <a:srgbClr val="FFFFFF"/>
                </a:solidFill>
                <a:effectLst/>
                <a:uLnTx/>
                <a:uFillTx/>
                <a:latin typeface="Gotham Rounded"/>
                <a:cs typeface="Gotham Rounded"/>
              </a:rPr>
              <a:t>million</a:t>
            </a:r>
            <a:r>
              <a:rPr kumimoji="0" sz="2000" b="0" i="0" u="none" strike="noStrike" kern="0" cap="none" spc="-35" normalizeH="0" baseline="0" noProof="0" dirty="0">
                <a:ln>
                  <a:noFill/>
                </a:ln>
                <a:solidFill>
                  <a:srgbClr val="FFFFFF"/>
                </a:solidFill>
                <a:effectLst/>
                <a:uLnTx/>
                <a:uFillTx/>
                <a:latin typeface="Gotham Rounded"/>
                <a:cs typeface="Gotham Rounded"/>
              </a:rPr>
              <a:t> </a:t>
            </a:r>
            <a:r>
              <a:rPr kumimoji="0" sz="2000" b="0" i="0" u="none" strike="noStrike" kern="0" cap="none" spc="-10" normalizeH="0" baseline="0" noProof="0" dirty="0">
                <a:ln>
                  <a:noFill/>
                </a:ln>
                <a:solidFill>
                  <a:srgbClr val="FFFFFF"/>
                </a:solidFill>
                <a:effectLst/>
                <a:uLnTx/>
                <a:uFillTx/>
                <a:latin typeface="Gotham Rounded"/>
                <a:cs typeface="Gotham Rounded"/>
              </a:rPr>
              <a:t>raised</a:t>
            </a:r>
            <a:endParaRPr kumimoji="0" sz="2000" b="0" i="0" u="none" strike="noStrike" kern="0" cap="none" spc="0" normalizeH="0" baseline="0" noProof="0" dirty="0">
              <a:ln>
                <a:noFill/>
              </a:ln>
              <a:solidFill>
                <a:sysClr val="windowText" lastClr="000000"/>
              </a:solidFill>
              <a:effectLst/>
              <a:uLnTx/>
              <a:uFillTx/>
              <a:latin typeface="Gotham Rounded"/>
              <a:cs typeface="Gotham Rounded"/>
            </a:endParaRPr>
          </a:p>
        </p:txBody>
      </p:sp>
      <p:sp>
        <p:nvSpPr>
          <p:cNvPr id="36" name="object 36"/>
          <p:cNvSpPr txBox="1"/>
          <p:nvPr/>
        </p:nvSpPr>
        <p:spPr>
          <a:xfrm>
            <a:off x="480466" y="5690717"/>
            <a:ext cx="2861945"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Gotham Rounded"/>
                <a:cs typeface="Gotham Rounded"/>
              </a:rPr>
              <a:t>2</a:t>
            </a:r>
            <a:r>
              <a:rPr kumimoji="0" lang="en-US" sz="2000" b="0" i="0" u="none" strike="noStrike" kern="0" cap="none" spc="0" normalizeH="0" baseline="0" noProof="0" dirty="0">
                <a:ln>
                  <a:noFill/>
                </a:ln>
                <a:solidFill>
                  <a:srgbClr val="FFFFFF"/>
                </a:solidFill>
                <a:effectLst/>
                <a:uLnTx/>
                <a:uFillTx/>
                <a:latin typeface="Gotham Rounded"/>
                <a:cs typeface="Gotham Rounded"/>
              </a:rPr>
              <a:t>6</a:t>
            </a:r>
            <a:r>
              <a:rPr kumimoji="0" sz="2000" b="0" i="0" u="none" strike="noStrike" kern="0" cap="none" spc="0" normalizeH="0" baseline="0" noProof="0" dirty="0">
                <a:ln>
                  <a:noFill/>
                </a:ln>
                <a:solidFill>
                  <a:srgbClr val="FFFFFF"/>
                </a:solidFill>
                <a:effectLst/>
                <a:uLnTx/>
                <a:uFillTx/>
                <a:latin typeface="Gotham Rounded"/>
                <a:cs typeface="Gotham Rounded"/>
              </a:rPr>
              <a:t>0</a:t>
            </a:r>
            <a:r>
              <a:rPr kumimoji="0" sz="2000" b="0" i="0" u="none" strike="noStrike" kern="0" cap="none" spc="-10" normalizeH="0" baseline="0" noProof="0" dirty="0">
                <a:ln>
                  <a:noFill/>
                </a:ln>
                <a:solidFill>
                  <a:srgbClr val="FFFFFF"/>
                </a:solidFill>
                <a:effectLst/>
                <a:uLnTx/>
                <a:uFillTx/>
                <a:latin typeface="Gotham Rounded"/>
                <a:cs typeface="Gotham Rounded"/>
              </a:rPr>
              <a:t> </a:t>
            </a:r>
            <a:r>
              <a:rPr kumimoji="0" sz="2000" b="0" i="0" u="none" strike="noStrike" kern="0" cap="none" spc="0" normalizeH="0" baseline="0" noProof="0" dirty="0">
                <a:ln>
                  <a:noFill/>
                </a:ln>
                <a:solidFill>
                  <a:srgbClr val="FFFFFF"/>
                </a:solidFill>
                <a:effectLst/>
                <a:uLnTx/>
                <a:uFillTx/>
                <a:latin typeface="Gotham Rounded"/>
                <a:cs typeface="Gotham Rounded"/>
              </a:rPr>
              <a:t>people</a:t>
            </a:r>
            <a:r>
              <a:rPr kumimoji="0" sz="2000" b="0" i="0" u="none" strike="noStrike" kern="0" cap="none" spc="-20" normalizeH="0" baseline="0" noProof="0" dirty="0">
                <a:ln>
                  <a:noFill/>
                </a:ln>
                <a:solidFill>
                  <a:srgbClr val="FFFFFF"/>
                </a:solidFill>
                <a:effectLst/>
                <a:uLnTx/>
                <a:uFillTx/>
                <a:latin typeface="Gotham Rounded"/>
                <a:cs typeface="Gotham Rounded"/>
              </a:rPr>
              <a:t> </a:t>
            </a:r>
            <a:r>
              <a:rPr kumimoji="0" sz="2000" b="0" i="0" u="none" strike="noStrike" kern="0" cap="none" spc="-10" normalizeH="0" baseline="0" noProof="0" dirty="0">
                <a:ln>
                  <a:noFill/>
                </a:ln>
                <a:solidFill>
                  <a:srgbClr val="FFFFFF"/>
                </a:solidFill>
                <a:effectLst/>
                <a:uLnTx/>
                <a:uFillTx/>
                <a:latin typeface="Gotham Rounded"/>
                <a:cs typeface="Gotham Rounded"/>
              </a:rPr>
              <a:t>worldwide</a:t>
            </a:r>
            <a:endParaRPr kumimoji="0" sz="2000" b="0" i="0" u="none" strike="noStrike" kern="0" cap="none" spc="0" normalizeH="0" baseline="0" noProof="0" dirty="0">
              <a:ln>
                <a:noFill/>
              </a:ln>
              <a:solidFill>
                <a:sysClr val="windowText" lastClr="000000"/>
              </a:solidFill>
              <a:effectLst/>
              <a:uLnTx/>
              <a:uFillTx/>
              <a:latin typeface="Gotham Rounded"/>
              <a:cs typeface="Gotham Rounded"/>
            </a:endParaRPr>
          </a:p>
        </p:txBody>
      </p:sp>
      <p:grpSp>
        <p:nvGrpSpPr>
          <p:cNvPr id="37" name="object 37"/>
          <p:cNvGrpSpPr/>
          <p:nvPr/>
        </p:nvGrpSpPr>
        <p:grpSpPr>
          <a:xfrm>
            <a:off x="533730" y="4408423"/>
            <a:ext cx="5940425" cy="1277620"/>
            <a:chOff x="533730" y="4408423"/>
            <a:chExt cx="5940425" cy="1277620"/>
          </a:xfrm>
        </p:grpSpPr>
        <p:sp>
          <p:nvSpPr>
            <p:cNvPr id="38" name="object 38"/>
            <p:cNvSpPr/>
            <p:nvPr/>
          </p:nvSpPr>
          <p:spPr>
            <a:xfrm>
              <a:off x="533730" y="5657621"/>
              <a:ext cx="5940425" cy="27940"/>
            </a:xfrm>
            <a:custGeom>
              <a:avLst/>
              <a:gdLst/>
              <a:ahLst/>
              <a:cxnLst/>
              <a:rect l="l" t="t" r="r" b="b"/>
              <a:pathLst>
                <a:path w="5940425" h="27939">
                  <a:moveTo>
                    <a:pt x="1799971" y="0"/>
                  </a:moveTo>
                  <a:lnTo>
                    <a:pt x="0" y="0"/>
                  </a:lnTo>
                  <a:lnTo>
                    <a:pt x="0" y="17995"/>
                  </a:lnTo>
                  <a:lnTo>
                    <a:pt x="1799971" y="17995"/>
                  </a:lnTo>
                  <a:lnTo>
                    <a:pt x="1799971" y="0"/>
                  </a:lnTo>
                  <a:close/>
                </a:path>
                <a:path w="5940425" h="27939">
                  <a:moveTo>
                    <a:pt x="5939841" y="9842"/>
                  </a:moveTo>
                  <a:lnTo>
                    <a:pt x="4139869" y="9842"/>
                  </a:lnTo>
                  <a:lnTo>
                    <a:pt x="4139869" y="27838"/>
                  </a:lnTo>
                  <a:lnTo>
                    <a:pt x="5939841" y="27838"/>
                  </a:lnTo>
                  <a:lnTo>
                    <a:pt x="5939841" y="9842"/>
                  </a:lnTo>
                  <a:close/>
                </a:path>
              </a:pathLst>
            </a:custGeom>
            <a:solidFill>
              <a:srgbClr val="EF83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9" name="object 39"/>
            <p:cNvPicPr/>
            <p:nvPr/>
          </p:nvPicPr>
          <p:blipFill>
            <a:blip r:embed="rId23" cstate="print"/>
            <a:stretch>
              <a:fillRect/>
            </a:stretch>
          </p:blipFill>
          <p:spPr>
            <a:xfrm>
              <a:off x="794905" y="4408423"/>
              <a:ext cx="1051661" cy="326008"/>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8B521-4DEB-37B2-F088-A5F98D2F9183}"/>
            </a:ext>
          </a:extLst>
        </p:cNvPr>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A75E5971-A26D-6EEF-BB26-C9AF64AC235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
        <p:nvSpPr>
          <p:cNvPr id="10" name="Rectangle 9">
            <a:extLst>
              <a:ext uri="{FF2B5EF4-FFF2-40B4-BE49-F238E27FC236}">
                <a16:creationId xmlns:a16="http://schemas.microsoft.com/office/drawing/2014/main" id="{C122C21D-BEB6-7100-33B1-7E49F020291A}"/>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79C16A02-1C32-3AC5-1039-C55299B676A8}"/>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45" name="Title 1">
            <a:extLst>
              <a:ext uri="{FF2B5EF4-FFF2-40B4-BE49-F238E27FC236}">
                <a16:creationId xmlns:a16="http://schemas.microsoft.com/office/drawing/2014/main" id="{84E12514-BC06-23C3-336F-3C539760C057}"/>
              </a:ext>
            </a:extLst>
          </p:cNvPr>
          <p:cNvSpPr txBox="1">
            <a:spLocks/>
          </p:cNvSpPr>
          <p:nvPr/>
        </p:nvSpPr>
        <p:spPr>
          <a:xfrm>
            <a:off x="267270" y="221241"/>
            <a:ext cx="11657460" cy="54614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800" b="1" i="0" u="none" strike="noStrike" kern="1200" cap="all"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Our HQ near oxford is home to world-leading our fusion R&amp;D facilities</a:t>
            </a:r>
          </a:p>
        </p:txBody>
      </p:sp>
      <p:pic>
        <p:nvPicPr>
          <p:cNvPr id="6" name="Picture 5">
            <a:extLst>
              <a:ext uri="{FF2B5EF4-FFF2-40B4-BE49-F238E27FC236}">
                <a16:creationId xmlns:a16="http://schemas.microsoft.com/office/drawing/2014/main" id="{0076F97E-4F16-E5A1-A1C2-3E7AFBF25E47}"/>
              </a:ext>
            </a:extLst>
          </p:cNvPr>
          <p:cNvPicPr>
            <a:picLocks noChangeAspect="1"/>
          </p:cNvPicPr>
          <p:nvPr/>
        </p:nvPicPr>
        <p:blipFill>
          <a:blip r:embed="rId3"/>
          <a:stretch>
            <a:fillRect/>
          </a:stretch>
        </p:blipFill>
        <p:spPr>
          <a:xfrm>
            <a:off x="4751483" y="3943610"/>
            <a:ext cx="3571034" cy="2027290"/>
          </a:xfrm>
          <a:prstGeom prst="rect">
            <a:avLst/>
          </a:prstGeom>
          <a:ln w="12700">
            <a:solidFill>
              <a:srgbClr val="F08323"/>
            </a:solidFill>
          </a:ln>
          <a:effectLst>
            <a:outerShdw blurRad="50800" dist="38100" dir="2700000" algn="tl" rotWithShape="0">
              <a:prstClr val="black">
                <a:alpha val="40000"/>
              </a:prstClr>
            </a:outerShdw>
          </a:effectLst>
        </p:spPr>
      </p:pic>
      <p:pic>
        <p:nvPicPr>
          <p:cNvPr id="9" name="Picture 8" descr="A circular object with a circular object in the center&#10;&#10;AI-generated content may be incorrect.">
            <a:extLst>
              <a:ext uri="{FF2B5EF4-FFF2-40B4-BE49-F238E27FC236}">
                <a16:creationId xmlns:a16="http://schemas.microsoft.com/office/drawing/2014/main" id="{349B8D74-7B27-6576-6B96-C18465347A6B}"/>
              </a:ext>
            </a:extLst>
          </p:cNvPr>
          <p:cNvPicPr>
            <a:picLocks noChangeAspect="1"/>
          </p:cNvPicPr>
          <p:nvPr/>
        </p:nvPicPr>
        <p:blipFill>
          <a:blip r:embed="rId4">
            <a:extLst>
              <a:ext uri="{28A0092B-C50C-407E-A947-70E740481C1C}">
                <a14:useLocalDpi xmlns:a14="http://schemas.microsoft.com/office/drawing/2010/main" val="0"/>
              </a:ext>
            </a:extLst>
          </a:blip>
          <a:srcRect l="6470" t="239" r="6320" b="-239"/>
          <a:stretch/>
        </p:blipFill>
        <p:spPr>
          <a:xfrm>
            <a:off x="8434591" y="3920008"/>
            <a:ext cx="2641162" cy="2050892"/>
          </a:xfrm>
          <a:prstGeom prst="rect">
            <a:avLst/>
          </a:prstGeom>
          <a:ln w="12700">
            <a:solidFill>
              <a:srgbClr val="F08323"/>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2DC1DA6-4A7A-9E61-8B25-B7388584436D}"/>
              </a:ext>
            </a:extLst>
          </p:cNvPr>
          <p:cNvPicPr>
            <a:picLocks noChangeAspect="1"/>
          </p:cNvPicPr>
          <p:nvPr/>
        </p:nvPicPr>
        <p:blipFill>
          <a:blip r:embed="rId5"/>
          <a:srcRect l="16869" b="4792"/>
          <a:stretch/>
        </p:blipFill>
        <p:spPr>
          <a:xfrm>
            <a:off x="431800" y="1456584"/>
            <a:ext cx="3206145" cy="4514316"/>
          </a:xfrm>
          <a:prstGeom prst="rect">
            <a:avLst/>
          </a:prstGeom>
          <a:ln w="12700">
            <a:solidFill>
              <a:srgbClr val="F08323"/>
            </a:solidFill>
          </a:ln>
          <a:effectLst>
            <a:outerShdw blurRad="50800" dist="38100" dir="2700000" algn="tl" rotWithShape="0">
              <a:prstClr val="black">
                <a:alpha val="40000"/>
              </a:prstClr>
            </a:outerShdw>
          </a:effectLst>
        </p:spPr>
      </p:pic>
      <p:cxnSp>
        <p:nvCxnSpPr>
          <p:cNvPr id="19" name="Straight Connector 18">
            <a:extLst>
              <a:ext uri="{FF2B5EF4-FFF2-40B4-BE49-F238E27FC236}">
                <a16:creationId xmlns:a16="http://schemas.microsoft.com/office/drawing/2014/main" id="{674B8383-7A27-3A0B-FB8F-B7D406165F49}"/>
              </a:ext>
            </a:extLst>
          </p:cNvPr>
          <p:cNvCxnSpPr>
            <a:cxnSpLocks/>
          </p:cNvCxnSpPr>
          <p:nvPr/>
        </p:nvCxnSpPr>
        <p:spPr>
          <a:xfrm flipV="1">
            <a:off x="2677886" y="1456584"/>
            <a:ext cx="2073597" cy="3871196"/>
          </a:xfrm>
          <a:prstGeom prst="line">
            <a:avLst/>
          </a:prstGeom>
          <a:ln w="12700">
            <a:solidFill>
              <a:srgbClr val="F0832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354397-2523-7EB5-C5E6-4C92293AD97C}"/>
              </a:ext>
            </a:extLst>
          </p:cNvPr>
          <p:cNvCxnSpPr>
            <a:cxnSpLocks/>
          </p:cNvCxnSpPr>
          <p:nvPr/>
        </p:nvCxnSpPr>
        <p:spPr>
          <a:xfrm flipV="1">
            <a:off x="2677886" y="3683877"/>
            <a:ext cx="2248677" cy="1650253"/>
          </a:xfrm>
          <a:prstGeom prst="line">
            <a:avLst/>
          </a:prstGeom>
          <a:ln w="12700">
            <a:solidFill>
              <a:srgbClr val="F08323"/>
            </a:solidFill>
          </a:ln>
        </p:spPr>
        <p:style>
          <a:lnRef idx="1">
            <a:schemeClr val="accent1"/>
          </a:lnRef>
          <a:fillRef idx="0">
            <a:schemeClr val="accent1"/>
          </a:fillRef>
          <a:effectRef idx="0">
            <a:schemeClr val="accent1"/>
          </a:effectRef>
          <a:fontRef idx="minor">
            <a:schemeClr val="tx1"/>
          </a:fontRef>
        </p:style>
      </p:cxnSp>
      <p:pic>
        <p:nvPicPr>
          <p:cNvPr id="4" name="object 3">
            <a:extLst>
              <a:ext uri="{FF2B5EF4-FFF2-40B4-BE49-F238E27FC236}">
                <a16:creationId xmlns:a16="http://schemas.microsoft.com/office/drawing/2014/main" id="{E7B19B73-B996-D959-0C29-D3F2C24D4788}"/>
              </a:ext>
            </a:extLst>
          </p:cNvPr>
          <p:cNvPicPr/>
          <p:nvPr/>
        </p:nvPicPr>
        <p:blipFill>
          <a:blip r:embed="rId6" cstate="print"/>
          <a:stretch>
            <a:fillRect/>
          </a:stretch>
        </p:blipFill>
        <p:spPr>
          <a:xfrm>
            <a:off x="4751483" y="1456584"/>
            <a:ext cx="6324270" cy="2361078"/>
          </a:xfrm>
          <a:prstGeom prst="rect">
            <a:avLst/>
          </a:prstGeom>
          <a:ln w="12700">
            <a:solidFill>
              <a:srgbClr val="F08323"/>
            </a:solidFill>
          </a:ln>
          <a:effectLst>
            <a:outerShdw blurRad="50800" dist="38100" dir="2700000" algn="tl" rotWithShape="0">
              <a:prstClr val="black">
                <a:alpha val="40000"/>
              </a:prstClr>
            </a:outerShdw>
          </a:effectLst>
        </p:spPr>
      </p:pic>
      <p:sp>
        <p:nvSpPr>
          <p:cNvPr id="38" name="Rectangle 37">
            <a:extLst>
              <a:ext uri="{FF2B5EF4-FFF2-40B4-BE49-F238E27FC236}">
                <a16:creationId xmlns:a16="http://schemas.microsoft.com/office/drawing/2014/main" id="{2AE25ED7-61AC-8EFF-D50F-2F586993D253}"/>
              </a:ext>
            </a:extLst>
          </p:cNvPr>
          <p:cNvSpPr/>
          <p:nvPr/>
        </p:nvSpPr>
        <p:spPr>
          <a:xfrm>
            <a:off x="4751483" y="5413806"/>
            <a:ext cx="1436914" cy="436463"/>
          </a:xfrm>
          <a:prstGeom prst="rect">
            <a:avLst/>
          </a:prstGeom>
          <a:solidFill>
            <a:srgbClr val="F0832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S Mincho"/>
                <a:cs typeface="Arial" panose="020B0604020202020204" pitchFamily="34" charset="0"/>
              </a:rPr>
              <a:t>ST40</a:t>
            </a:r>
          </a:p>
        </p:txBody>
      </p:sp>
    </p:spTree>
    <p:extLst>
      <p:ext uri="{BB962C8B-B14F-4D97-AF65-F5344CB8AC3E}">
        <p14:creationId xmlns:p14="http://schemas.microsoft.com/office/powerpoint/2010/main" val="2085880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8D8E3-0AD4-77F8-2FC4-08FCE53EEBE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ABEC4C0-062D-0F99-027E-5FDC7A5B5D02}"/>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4512E640-F2C9-A3C0-4AED-86D836027881}"/>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45" name="Title 1">
            <a:extLst>
              <a:ext uri="{FF2B5EF4-FFF2-40B4-BE49-F238E27FC236}">
                <a16:creationId xmlns:a16="http://schemas.microsoft.com/office/drawing/2014/main" id="{19D220BD-E6BD-5FCD-2FEC-2846C5366448}"/>
              </a:ext>
            </a:extLst>
          </p:cNvPr>
          <p:cNvSpPr txBox="1">
            <a:spLocks/>
          </p:cNvSpPr>
          <p:nvPr/>
        </p:nvSpPr>
        <p:spPr>
          <a:xfrm>
            <a:off x="267270" y="329596"/>
            <a:ext cx="11613849" cy="54614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800" b="1" i="0" u="none" strike="noStrike" kern="1200" cap="all"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With strong commercial leadership, we are pioneering two breakthrough technologies</a:t>
            </a:r>
          </a:p>
        </p:txBody>
      </p:sp>
      <p:pic>
        <p:nvPicPr>
          <p:cNvPr id="8" name="Picture 7">
            <a:extLst>
              <a:ext uri="{FF2B5EF4-FFF2-40B4-BE49-F238E27FC236}">
                <a16:creationId xmlns:a16="http://schemas.microsoft.com/office/drawing/2014/main" id="{170F3912-980D-7D74-0D6B-1FB323D471D5}"/>
              </a:ext>
            </a:extLst>
          </p:cNvPr>
          <p:cNvPicPr>
            <a:picLocks noChangeAspect="1"/>
          </p:cNvPicPr>
          <p:nvPr/>
        </p:nvPicPr>
        <p:blipFill>
          <a:blip r:embed="rId2"/>
          <a:stretch>
            <a:fillRect/>
          </a:stretch>
        </p:blipFill>
        <p:spPr>
          <a:xfrm>
            <a:off x="328739" y="1351163"/>
            <a:ext cx="1790700" cy="1343025"/>
          </a:xfrm>
          <a:prstGeom prst="rect">
            <a:avLst/>
          </a:prstGeom>
          <a:ln w="12700">
            <a:solidFill>
              <a:srgbClr val="F08323"/>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3DEFD7A-BB52-9327-2E20-FA1654A433F7}"/>
              </a:ext>
            </a:extLst>
          </p:cNvPr>
          <p:cNvPicPr>
            <a:picLocks noChangeAspect="1"/>
          </p:cNvPicPr>
          <p:nvPr/>
        </p:nvPicPr>
        <p:blipFill>
          <a:blip r:embed="rId3"/>
          <a:stretch>
            <a:fillRect/>
          </a:stretch>
        </p:blipFill>
        <p:spPr>
          <a:xfrm>
            <a:off x="323581" y="3102389"/>
            <a:ext cx="1790700" cy="1343025"/>
          </a:xfrm>
          <a:prstGeom prst="rect">
            <a:avLst/>
          </a:prstGeom>
          <a:ln w="12700">
            <a:solidFill>
              <a:srgbClr val="F08323"/>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C3E924D-5EF1-01C2-1DA8-5A126F815DEA}"/>
              </a:ext>
            </a:extLst>
          </p:cNvPr>
          <p:cNvPicPr>
            <a:picLocks noChangeAspect="1"/>
          </p:cNvPicPr>
          <p:nvPr/>
        </p:nvPicPr>
        <p:blipFill>
          <a:blip r:embed="rId4"/>
          <a:stretch>
            <a:fillRect/>
          </a:stretch>
        </p:blipFill>
        <p:spPr>
          <a:xfrm>
            <a:off x="323581" y="4853615"/>
            <a:ext cx="1790700" cy="1343025"/>
          </a:xfrm>
          <a:prstGeom prst="rect">
            <a:avLst/>
          </a:prstGeom>
          <a:ln w="12700">
            <a:solidFill>
              <a:srgbClr val="F08323"/>
            </a:solidFill>
          </a:ln>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F4C14D3D-E2FF-2C43-66BB-5B4C4D4CB718}"/>
              </a:ext>
            </a:extLst>
          </p:cNvPr>
          <p:cNvSpPr/>
          <p:nvPr/>
        </p:nvSpPr>
        <p:spPr>
          <a:xfrm>
            <a:off x="2180956" y="1271534"/>
            <a:ext cx="3653028" cy="10926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Warrick Matthews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Chief Executive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Previously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Chief Procurement Officer </a:t>
            </a:r>
          </a:p>
        </p:txBody>
      </p:sp>
      <p:sp>
        <p:nvSpPr>
          <p:cNvPr id="15" name="Rectangle 14">
            <a:extLst>
              <a:ext uri="{FF2B5EF4-FFF2-40B4-BE49-F238E27FC236}">
                <a16:creationId xmlns:a16="http://schemas.microsoft.com/office/drawing/2014/main" id="{BC91A039-A930-8A5B-A14D-954AF67C3621}"/>
              </a:ext>
            </a:extLst>
          </p:cNvPr>
          <p:cNvSpPr/>
          <p:nvPr/>
        </p:nvSpPr>
        <p:spPr>
          <a:xfrm>
            <a:off x="2180956" y="3041055"/>
            <a:ext cx="3653028" cy="10926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Sir Warren 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Board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Previously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Chief Executive Officer </a:t>
            </a:r>
          </a:p>
        </p:txBody>
      </p:sp>
      <p:sp>
        <p:nvSpPr>
          <p:cNvPr id="16" name="Rectangle 15">
            <a:extLst>
              <a:ext uri="{FF2B5EF4-FFF2-40B4-BE49-F238E27FC236}">
                <a16:creationId xmlns:a16="http://schemas.microsoft.com/office/drawing/2014/main" id="{1BB30F3E-9D2A-3232-0C89-23DC9A858DF6}"/>
              </a:ext>
            </a:extLst>
          </p:cNvPr>
          <p:cNvSpPr/>
          <p:nvPr/>
        </p:nvSpPr>
        <p:spPr>
          <a:xfrm>
            <a:off x="2180956" y="4810056"/>
            <a:ext cx="2276744" cy="10926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Erik Bonino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Board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Previously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UK Chairman</a:t>
            </a:r>
          </a:p>
        </p:txBody>
      </p:sp>
      <p:pic>
        <p:nvPicPr>
          <p:cNvPr id="17" name="Picture 16">
            <a:extLst>
              <a:ext uri="{FF2B5EF4-FFF2-40B4-BE49-F238E27FC236}">
                <a16:creationId xmlns:a16="http://schemas.microsoft.com/office/drawing/2014/main" id="{1BF934C7-1BC4-A18D-1210-F0585076DD1D}"/>
              </a:ext>
            </a:extLst>
          </p:cNvPr>
          <p:cNvPicPr>
            <a:picLocks noChangeAspect="1"/>
          </p:cNvPicPr>
          <p:nvPr/>
        </p:nvPicPr>
        <p:blipFill>
          <a:blip r:embed="rId5"/>
          <a:stretch>
            <a:fillRect/>
          </a:stretch>
        </p:blipFill>
        <p:spPr>
          <a:xfrm>
            <a:off x="2180956" y="5851824"/>
            <a:ext cx="477841" cy="477841"/>
          </a:xfrm>
          <a:prstGeom prst="rect">
            <a:avLst/>
          </a:prstGeom>
        </p:spPr>
      </p:pic>
      <p:pic>
        <p:nvPicPr>
          <p:cNvPr id="18" name="Picture 17">
            <a:extLst>
              <a:ext uri="{FF2B5EF4-FFF2-40B4-BE49-F238E27FC236}">
                <a16:creationId xmlns:a16="http://schemas.microsoft.com/office/drawing/2014/main" id="{51D42F70-824E-F220-3D7A-92649EC6425D}"/>
              </a:ext>
            </a:extLst>
          </p:cNvPr>
          <p:cNvPicPr>
            <a:picLocks noChangeAspect="1"/>
          </p:cNvPicPr>
          <p:nvPr/>
        </p:nvPicPr>
        <p:blipFill>
          <a:blip r:embed="rId6"/>
          <a:srcRect l="-1168" t="33815" r="1168" b="36358"/>
          <a:stretch/>
        </p:blipFill>
        <p:spPr>
          <a:xfrm>
            <a:off x="2038351" y="4108005"/>
            <a:ext cx="1790700" cy="356068"/>
          </a:xfrm>
          <a:prstGeom prst="rect">
            <a:avLst/>
          </a:prstGeom>
        </p:spPr>
      </p:pic>
      <p:pic>
        <p:nvPicPr>
          <p:cNvPr id="19" name="Picture 18">
            <a:extLst>
              <a:ext uri="{FF2B5EF4-FFF2-40B4-BE49-F238E27FC236}">
                <a16:creationId xmlns:a16="http://schemas.microsoft.com/office/drawing/2014/main" id="{EFA452E0-E757-7BC4-7C51-5925D8AE0AF5}"/>
              </a:ext>
            </a:extLst>
          </p:cNvPr>
          <p:cNvPicPr>
            <a:picLocks noChangeAspect="1"/>
          </p:cNvPicPr>
          <p:nvPr/>
        </p:nvPicPr>
        <p:blipFill>
          <a:blip r:embed="rId6"/>
          <a:srcRect l="-1168" t="33815" r="1168" b="36358"/>
          <a:stretch/>
        </p:blipFill>
        <p:spPr>
          <a:xfrm>
            <a:off x="2038351" y="2364186"/>
            <a:ext cx="1790700" cy="356068"/>
          </a:xfrm>
          <a:prstGeom prst="rect">
            <a:avLst/>
          </a:prstGeom>
        </p:spPr>
      </p:pic>
      <p:pic>
        <p:nvPicPr>
          <p:cNvPr id="20" name="Picture 19">
            <a:extLst>
              <a:ext uri="{FF2B5EF4-FFF2-40B4-BE49-F238E27FC236}">
                <a16:creationId xmlns:a16="http://schemas.microsoft.com/office/drawing/2014/main" id="{9B11935D-CC09-F30F-4614-6E825F525BE7}"/>
              </a:ext>
            </a:extLst>
          </p:cNvPr>
          <p:cNvPicPr>
            <a:picLocks noChangeAspect="1"/>
          </p:cNvPicPr>
          <p:nvPr/>
        </p:nvPicPr>
        <p:blipFill>
          <a:blip r:embed="rId7"/>
          <a:stretch>
            <a:fillRect/>
          </a:stretch>
        </p:blipFill>
        <p:spPr>
          <a:xfrm>
            <a:off x="3760931" y="4224936"/>
            <a:ext cx="620570" cy="191504"/>
          </a:xfrm>
          <a:prstGeom prst="rect">
            <a:avLst/>
          </a:prstGeom>
        </p:spPr>
      </p:pic>
      <p:pic>
        <p:nvPicPr>
          <p:cNvPr id="21" name="Picture 20">
            <a:extLst>
              <a:ext uri="{FF2B5EF4-FFF2-40B4-BE49-F238E27FC236}">
                <a16:creationId xmlns:a16="http://schemas.microsoft.com/office/drawing/2014/main" id="{0B6D506C-F8F7-648B-202A-A5A60C648564}"/>
              </a:ext>
            </a:extLst>
          </p:cNvPr>
          <p:cNvPicPr>
            <a:picLocks noChangeAspect="1"/>
          </p:cNvPicPr>
          <p:nvPr/>
        </p:nvPicPr>
        <p:blipFill>
          <a:blip r:embed="rId8"/>
          <a:srcRect l="3182" r="4868" b="2546"/>
          <a:stretch/>
        </p:blipFill>
        <p:spPr>
          <a:xfrm>
            <a:off x="4652836" y="1489346"/>
            <a:ext cx="7210425" cy="4413317"/>
          </a:xfrm>
          <a:prstGeom prst="rect">
            <a:avLst/>
          </a:prstGeom>
          <a:ln w="12700">
            <a:solidFill>
              <a:srgbClr val="F08323"/>
            </a:solidFill>
          </a:ln>
          <a:effectLst>
            <a:outerShdw blurRad="50800" dist="38100" dir="2700000" algn="tl" rotWithShape="0">
              <a:prstClr val="black">
                <a:alpha val="40000"/>
              </a:prstClr>
            </a:outerShdw>
          </a:effectLst>
        </p:spPr>
      </p:pic>
      <p:pic>
        <p:nvPicPr>
          <p:cNvPr id="22" name="Picture 21" descr="A close up of a logo&#10;&#10;Description automatically generated">
            <a:extLst>
              <a:ext uri="{FF2B5EF4-FFF2-40B4-BE49-F238E27FC236}">
                <a16:creationId xmlns:a16="http://schemas.microsoft.com/office/drawing/2014/main" id="{A0D85CF3-F517-428C-FCEC-96649147BC7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spTree>
    <p:extLst>
      <p:ext uri="{BB962C8B-B14F-4D97-AF65-F5344CB8AC3E}">
        <p14:creationId xmlns:p14="http://schemas.microsoft.com/office/powerpoint/2010/main" val="2348446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52EFF-767A-1788-A515-D5DC537096F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F0E7E4F-A0C8-D213-A655-5D99313B26DD}"/>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C6712721-799A-809A-6AB2-6049AB223E54}"/>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45" name="Title 1">
            <a:extLst>
              <a:ext uri="{FF2B5EF4-FFF2-40B4-BE49-F238E27FC236}">
                <a16:creationId xmlns:a16="http://schemas.microsoft.com/office/drawing/2014/main" id="{D2D1D339-C599-7610-EFF2-AE1826D01F40}"/>
              </a:ext>
            </a:extLst>
          </p:cNvPr>
          <p:cNvSpPr txBox="1">
            <a:spLocks/>
          </p:cNvSpPr>
          <p:nvPr/>
        </p:nvSpPr>
        <p:spPr>
          <a:xfrm>
            <a:off x="267270" y="329596"/>
            <a:ext cx="11613849" cy="54614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3200" b="1" i="0" u="none" strike="noStrike" kern="1200" cap="all"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Our unrivalled pedigree in </a:t>
            </a:r>
            <a:r>
              <a:rPr kumimoji="0" lang="en-GB" sz="3200" b="1" i="0" u="none" strike="noStrike" kern="1200" cap="all"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fusion energy </a:t>
            </a:r>
          </a:p>
        </p:txBody>
      </p:sp>
      <p:pic>
        <p:nvPicPr>
          <p:cNvPr id="22" name="Picture 21" descr="A close up of a logo&#10;&#10;Description automatically generated">
            <a:extLst>
              <a:ext uri="{FF2B5EF4-FFF2-40B4-BE49-F238E27FC236}">
                <a16:creationId xmlns:a16="http://schemas.microsoft.com/office/drawing/2014/main" id="{E6870B82-2BB1-6F83-7FE8-53EE4D3FEE3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pic>
        <p:nvPicPr>
          <p:cNvPr id="2" name="Picture 1">
            <a:extLst>
              <a:ext uri="{FF2B5EF4-FFF2-40B4-BE49-F238E27FC236}">
                <a16:creationId xmlns:a16="http://schemas.microsoft.com/office/drawing/2014/main" id="{7666C40D-4E2C-D663-8F71-3D12B36F98AC}"/>
              </a:ext>
            </a:extLst>
          </p:cNvPr>
          <p:cNvPicPr>
            <a:picLocks noChangeAspect="1"/>
          </p:cNvPicPr>
          <p:nvPr/>
        </p:nvPicPr>
        <p:blipFill>
          <a:blip r:embed="rId3">
            <a:extLst>
              <a:ext uri="{28A0092B-C50C-407E-A947-70E740481C1C}">
                <a14:useLocalDpi xmlns:a14="http://schemas.microsoft.com/office/drawing/2010/main" val="0"/>
              </a:ext>
            </a:extLst>
          </a:blip>
          <a:srcRect l="15574" r="15574"/>
          <a:stretch/>
        </p:blipFill>
        <p:spPr>
          <a:xfrm>
            <a:off x="596246" y="1508461"/>
            <a:ext cx="3123627" cy="2863940"/>
          </a:xfrm>
          <a:prstGeom prst="rect">
            <a:avLst/>
          </a:prstGeom>
          <a:ln w="12700">
            <a:solidFill>
              <a:srgbClr val="F08323"/>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451A14DF-2D8E-F64E-71CC-782DEF07A960}"/>
              </a:ext>
            </a:extLst>
          </p:cNvPr>
          <p:cNvPicPr>
            <a:picLocks noChangeAspect="1"/>
          </p:cNvPicPr>
          <p:nvPr/>
        </p:nvPicPr>
        <p:blipFill>
          <a:blip r:embed="rId4">
            <a:extLst>
              <a:ext uri="{28A0092B-C50C-407E-A947-70E740481C1C}">
                <a14:useLocalDpi xmlns:a14="http://schemas.microsoft.com/office/drawing/2010/main" val="0"/>
              </a:ext>
            </a:extLst>
          </a:blip>
          <a:srcRect l="13641" r="13641"/>
          <a:stretch/>
        </p:blipFill>
        <p:spPr>
          <a:xfrm>
            <a:off x="4534186" y="1508462"/>
            <a:ext cx="3123627" cy="2865655"/>
          </a:xfrm>
          <a:prstGeom prst="rect">
            <a:avLst/>
          </a:prstGeom>
          <a:ln w="12700">
            <a:solidFill>
              <a:srgbClr val="F08323"/>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BE4E7344-663C-7252-4373-9A89A69D78CA}"/>
              </a:ext>
            </a:extLst>
          </p:cNvPr>
          <p:cNvSpPr txBox="1"/>
          <p:nvPr/>
        </p:nvSpPr>
        <p:spPr>
          <a:xfrm>
            <a:off x="8458200" y="4777790"/>
            <a:ext cx="313755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Peer reviewed highest ‘triple product’ in a privately funded tokamak</a:t>
            </a:r>
          </a:p>
        </p:txBody>
      </p:sp>
      <p:sp>
        <p:nvSpPr>
          <p:cNvPr id="5" name="TextBox 4">
            <a:extLst>
              <a:ext uri="{FF2B5EF4-FFF2-40B4-BE49-F238E27FC236}">
                <a16:creationId xmlns:a16="http://schemas.microsoft.com/office/drawing/2014/main" id="{2B150FC1-62B5-9E7A-B9AD-57CE17444A8A}"/>
              </a:ext>
            </a:extLst>
          </p:cNvPr>
          <p:cNvSpPr txBox="1"/>
          <p:nvPr/>
        </p:nvSpPr>
        <p:spPr>
          <a:xfrm>
            <a:off x="4448840" y="4768043"/>
            <a:ext cx="320897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Unrivalled experience commissioning, operating and upgrading tokamaks</a:t>
            </a:r>
          </a:p>
        </p:txBody>
      </p:sp>
      <p:sp>
        <p:nvSpPr>
          <p:cNvPr id="6" name="Rectangle 5">
            <a:extLst>
              <a:ext uri="{FF2B5EF4-FFF2-40B4-BE49-F238E27FC236}">
                <a16:creationId xmlns:a16="http://schemas.microsoft.com/office/drawing/2014/main" id="{EA42187C-14BF-8868-F5D4-35C15E8555BB}"/>
              </a:ext>
            </a:extLst>
          </p:cNvPr>
          <p:cNvSpPr>
            <a:spLocks/>
          </p:cNvSpPr>
          <p:nvPr/>
        </p:nvSpPr>
        <p:spPr>
          <a:xfrm flipV="1">
            <a:off x="1258059" y="4631171"/>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7" name="Rectangle 6">
            <a:extLst>
              <a:ext uri="{FF2B5EF4-FFF2-40B4-BE49-F238E27FC236}">
                <a16:creationId xmlns:a16="http://schemas.microsoft.com/office/drawing/2014/main" id="{9EA78036-064E-FEA6-0B1C-C03025293E22}"/>
              </a:ext>
            </a:extLst>
          </p:cNvPr>
          <p:cNvSpPr>
            <a:spLocks/>
          </p:cNvSpPr>
          <p:nvPr/>
        </p:nvSpPr>
        <p:spPr>
          <a:xfrm flipV="1">
            <a:off x="5195999" y="4613171"/>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9" name="Rectangle 8">
            <a:extLst>
              <a:ext uri="{FF2B5EF4-FFF2-40B4-BE49-F238E27FC236}">
                <a16:creationId xmlns:a16="http://schemas.microsoft.com/office/drawing/2014/main" id="{13F447C8-18AD-5F25-4B22-8262B4E260A9}"/>
              </a:ext>
            </a:extLst>
          </p:cNvPr>
          <p:cNvSpPr>
            <a:spLocks/>
          </p:cNvSpPr>
          <p:nvPr/>
        </p:nvSpPr>
        <p:spPr>
          <a:xfrm flipV="1">
            <a:off x="9133941" y="4631171"/>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23" name="Picture 22">
            <a:extLst>
              <a:ext uri="{FF2B5EF4-FFF2-40B4-BE49-F238E27FC236}">
                <a16:creationId xmlns:a16="http://schemas.microsoft.com/office/drawing/2014/main" id="{39F0B6D8-C436-BD3A-5E28-65A763F768D3}"/>
              </a:ext>
            </a:extLst>
          </p:cNvPr>
          <p:cNvPicPr>
            <a:picLocks noChangeAspect="1"/>
          </p:cNvPicPr>
          <p:nvPr/>
        </p:nvPicPr>
        <p:blipFill>
          <a:blip r:embed="rId5">
            <a:extLst>
              <a:ext uri="{28A0092B-C50C-407E-A947-70E740481C1C}">
                <a14:useLocalDpi xmlns:a14="http://schemas.microsoft.com/office/drawing/2010/main" val="0"/>
              </a:ext>
            </a:extLst>
          </a:blip>
          <a:srcRect t="4408" b="4408"/>
          <a:stretch/>
        </p:blipFill>
        <p:spPr>
          <a:xfrm>
            <a:off x="8472127" y="1508461"/>
            <a:ext cx="3123627" cy="2848279"/>
          </a:xfrm>
          <a:prstGeom prst="rect">
            <a:avLst/>
          </a:prstGeom>
          <a:ln w="12700">
            <a:solidFill>
              <a:srgbClr val="F08323"/>
            </a:solidFill>
          </a:ln>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922A0EF2-7A69-098E-7761-4476610FB2E2}"/>
              </a:ext>
            </a:extLst>
          </p:cNvPr>
          <p:cNvSpPr txBox="1"/>
          <p:nvPr/>
        </p:nvSpPr>
        <p:spPr>
          <a:xfrm>
            <a:off x="8543549" y="5748015"/>
            <a:ext cx="313755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08323"/>
                </a:solidFill>
                <a:effectLst/>
                <a:uLnTx/>
                <a:uFillTx/>
                <a:latin typeface="Arial" panose="020B0604020202020204" pitchFamily="34" charset="0"/>
                <a:ea typeface="Aptos" panose="020B0004020202020204" pitchFamily="34" charset="0"/>
                <a:cs typeface="Arial" panose="020B0604020202020204" pitchFamily="34" charset="0"/>
              </a:rPr>
              <a:t>6 x 10^18 </a:t>
            </a:r>
            <a:r>
              <a:rPr kumimoji="0" lang="en-GB" sz="2000" b="1" i="0" u="none" strike="noStrike" kern="1200" cap="none" spc="0" normalizeH="0" baseline="0" noProof="0" dirty="0" err="1">
                <a:ln>
                  <a:noFill/>
                </a:ln>
                <a:solidFill>
                  <a:srgbClr val="F08323"/>
                </a:solidFill>
                <a:effectLst/>
                <a:uLnTx/>
                <a:uFillTx/>
                <a:latin typeface="Arial" panose="020B0604020202020204" pitchFamily="34" charset="0"/>
                <a:ea typeface="Aptos" panose="020B0004020202020204" pitchFamily="34" charset="0"/>
                <a:cs typeface="Arial" panose="020B0604020202020204" pitchFamily="34" charset="0"/>
              </a:rPr>
              <a:t>keV.s</a:t>
            </a:r>
            <a:r>
              <a:rPr kumimoji="0" lang="en-GB" sz="2000" b="1" i="0" u="none" strike="noStrike" kern="1200" cap="none" spc="0" normalizeH="0" baseline="0" noProof="0" dirty="0">
                <a:ln>
                  <a:noFill/>
                </a:ln>
                <a:solidFill>
                  <a:srgbClr val="F08323"/>
                </a:solidFill>
                <a:effectLst/>
                <a:uLnTx/>
                <a:uFillTx/>
                <a:latin typeface="Arial" panose="020B0604020202020204" pitchFamily="34" charset="0"/>
                <a:ea typeface="Aptos" panose="020B0004020202020204" pitchFamily="34" charset="0"/>
                <a:cs typeface="Arial" panose="020B0604020202020204" pitchFamily="34" charset="0"/>
              </a:rPr>
              <a:t>/m</a:t>
            </a:r>
            <a:r>
              <a:rPr kumimoji="0" lang="en-GB" sz="2000" b="1" i="0" u="none" strike="noStrike" kern="1200" cap="none" spc="0" normalizeH="0" baseline="30000" noProof="0" dirty="0">
                <a:ln>
                  <a:noFill/>
                </a:ln>
                <a:solidFill>
                  <a:srgbClr val="F08323"/>
                </a:solidFill>
                <a:effectLst/>
                <a:uLnTx/>
                <a:uFillTx/>
                <a:latin typeface="Arial" panose="020B0604020202020204" pitchFamily="34" charset="0"/>
                <a:ea typeface="Aptos" panose="020B0004020202020204" pitchFamily="34" charset="0"/>
                <a:cs typeface="Arial" panose="020B0604020202020204" pitchFamily="34" charset="0"/>
              </a:rPr>
              <a:t>3</a:t>
            </a:r>
            <a:r>
              <a:rPr kumimoji="0" lang="en-GB" sz="2400" b="1" i="0" u="none" strike="noStrike" kern="1200" cap="none"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 </a:t>
            </a:r>
          </a:p>
        </p:txBody>
      </p:sp>
      <p:sp>
        <p:nvSpPr>
          <p:cNvPr id="25" name="Arrow: Up 24">
            <a:extLst>
              <a:ext uri="{FF2B5EF4-FFF2-40B4-BE49-F238E27FC236}">
                <a16:creationId xmlns:a16="http://schemas.microsoft.com/office/drawing/2014/main" id="{A4D819E3-B981-7DE5-DF8A-2BCA24402A7B}"/>
              </a:ext>
            </a:extLst>
          </p:cNvPr>
          <p:cNvSpPr/>
          <p:nvPr/>
        </p:nvSpPr>
        <p:spPr>
          <a:xfrm>
            <a:off x="10632835" y="2702407"/>
            <a:ext cx="383701" cy="889000"/>
          </a:xfrm>
          <a:prstGeom prst="upArrow">
            <a:avLst/>
          </a:prstGeom>
          <a:gradFill flip="none" rotWithShape="1">
            <a:gsLst>
              <a:gs pos="0">
                <a:schemeClr val="accent1">
                  <a:lumMod val="5000"/>
                  <a:lumOff val="95000"/>
                </a:schemeClr>
              </a:gs>
              <a:gs pos="38000">
                <a:srgbClr val="F15905">
                  <a:alpha val="52000"/>
                </a:srgbClr>
              </a:gs>
              <a:gs pos="100000">
                <a:srgbClr val="F43602">
                  <a:alpha val="8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otham Rounded"/>
              <a:ea typeface="MS Mincho"/>
              <a:cs typeface="+mn-cs"/>
            </a:endParaRPr>
          </a:p>
        </p:txBody>
      </p:sp>
      <p:pic>
        <p:nvPicPr>
          <p:cNvPr id="26" name="Picture 25" descr="A close up of a logo&#10;&#10;Description automatically generated">
            <a:extLst>
              <a:ext uri="{FF2B5EF4-FFF2-40B4-BE49-F238E27FC236}">
                <a16:creationId xmlns:a16="http://schemas.microsoft.com/office/drawing/2014/main" id="{B53A6623-67DB-51A3-F4E8-59CDF9E38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842" y="3424191"/>
            <a:ext cx="1145689" cy="277368"/>
          </a:xfrm>
          <a:prstGeom prst="rect">
            <a:avLst/>
          </a:prstGeom>
        </p:spPr>
      </p:pic>
      <p:sp>
        <p:nvSpPr>
          <p:cNvPr id="27" name="TextBox 26">
            <a:extLst>
              <a:ext uri="{FF2B5EF4-FFF2-40B4-BE49-F238E27FC236}">
                <a16:creationId xmlns:a16="http://schemas.microsoft.com/office/drawing/2014/main" id="{DABEC2A9-BD65-2164-FA70-B8D79C8CE24A}"/>
              </a:ext>
            </a:extLst>
          </p:cNvPr>
          <p:cNvSpPr txBox="1"/>
          <p:nvPr/>
        </p:nvSpPr>
        <p:spPr>
          <a:xfrm>
            <a:off x="431800" y="4776380"/>
            <a:ext cx="3386187" cy="12772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Only company with 10+ years’ experience designing and building tokamaks</a:t>
            </a:r>
          </a:p>
          <a:p>
            <a:pPr marL="180975" marR="0" lvl="0" indent="-180975"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Tree>
    <p:extLst>
      <p:ext uri="{BB962C8B-B14F-4D97-AF65-F5344CB8AC3E}">
        <p14:creationId xmlns:p14="http://schemas.microsoft.com/office/powerpoint/2010/main" val="229574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B8F31-3786-C230-31D5-921F7F8796B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E14B-98AA-AACA-80E7-EC3C48B32D18}"/>
              </a:ext>
            </a:extLst>
          </p:cNvPr>
          <p:cNvSpPr/>
          <p:nvPr/>
        </p:nvSpPr>
        <p:spPr>
          <a:xfrm>
            <a:off x="431800" y="6188490"/>
            <a:ext cx="477841" cy="54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otham Rounded"/>
              <a:ea typeface="MS Mincho"/>
              <a:cs typeface="+mn-cs"/>
            </a:endParaRPr>
          </a:p>
        </p:txBody>
      </p:sp>
      <p:sp>
        <p:nvSpPr>
          <p:cNvPr id="11" name="Rectangle 10">
            <a:extLst>
              <a:ext uri="{FF2B5EF4-FFF2-40B4-BE49-F238E27FC236}">
                <a16:creationId xmlns:a16="http://schemas.microsoft.com/office/drawing/2014/main" id="{7E7CF499-4413-B265-963A-76EC1B5D88C1}"/>
              </a:ext>
            </a:extLst>
          </p:cNvPr>
          <p:cNvSpPr>
            <a:spLocks/>
          </p:cNvSpPr>
          <p:nvPr/>
        </p:nvSpPr>
        <p:spPr>
          <a:xfrm flipV="1">
            <a:off x="406400" y="6457861"/>
            <a:ext cx="9720000" cy="18000"/>
          </a:xfrm>
          <a:prstGeom prst="rect">
            <a:avLst/>
          </a:prstGeom>
          <a:gradFill>
            <a:gsLst>
              <a:gs pos="0">
                <a:schemeClr val="accent2"/>
              </a:gs>
              <a:gs pos="66000">
                <a:schemeClr val="accent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45" name="Title 1">
            <a:extLst>
              <a:ext uri="{FF2B5EF4-FFF2-40B4-BE49-F238E27FC236}">
                <a16:creationId xmlns:a16="http://schemas.microsoft.com/office/drawing/2014/main" id="{385CCF5F-E29C-E537-2DF2-2239FF1A15D1}"/>
              </a:ext>
            </a:extLst>
          </p:cNvPr>
          <p:cNvSpPr txBox="1">
            <a:spLocks/>
          </p:cNvSpPr>
          <p:nvPr/>
        </p:nvSpPr>
        <p:spPr>
          <a:xfrm>
            <a:off x="267270" y="329596"/>
            <a:ext cx="11613849" cy="546141"/>
          </a:xfrm>
          <a:prstGeom prst="rect">
            <a:avLst/>
          </a:prstGeom>
        </p:spPr>
        <p:txBody>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3200" b="1" i="0" u="none" strike="noStrike" kern="1200" cap="all"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Our unrivalled pedigree in </a:t>
            </a:r>
            <a:r>
              <a:rPr kumimoji="0" lang="en-GB" sz="3200" b="1" i="0" u="none" strike="noStrike" kern="1200" cap="all"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superconductivity </a:t>
            </a:r>
          </a:p>
        </p:txBody>
      </p:sp>
      <p:pic>
        <p:nvPicPr>
          <p:cNvPr id="22" name="Picture 21" descr="A close up of a logo&#10;&#10;Description automatically generated">
            <a:extLst>
              <a:ext uri="{FF2B5EF4-FFF2-40B4-BE49-F238E27FC236}">
                <a16:creationId xmlns:a16="http://schemas.microsoft.com/office/drawing/2014/main" id="{1D45216F-6DFE-B324-A7DB-D71B26611BA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9396" y="6198128"/>
            <a:ext cx="1441723" cy="349037"/>
          </a:xfrm>
          <a:prstGeom prst="rect">
            <a:avLst/>
          </a:prstGeom>
        </p:spPr>
      </p:pic>
      <p:pic>
        <p:nvPicPr>
          <p:cNvPr id="8" name="Picture 7">
            <a:extLst>
              <a:ext uri="{FF2B5EF4-FFF2-40B4-BE49-F238E27FC236}">
                <a16:creationId xmlns:a16="http://schemas.microsoft.com/office/drawing/2014/main" id="{6DB48BC2-7102-0283-4774-B12A6569C637}"/>
              </a:ext>
            </a:extLst>
          </p:cNvPr>
          <p:cNvPicPr>
            <a:picLocks noChangeAspect="1"/>
          </p:cNvPicPr>
          <p:nvPr/>
        </p:nvPicPr>
        <p:blipFill rotWithShape="1">
          <a:blip r:embed="rId3"/>
          <a:srcRect l="22881" r="4451"/>
          <a:stretch/>
        </p:blipFill>
        <p:spPr>
          <a:xfrm>
            <a:off x="4535245" y="1487951"/>
            <a:ext cx="3121511" cy="2863712"/>
          </a:xfrm>
          <a:prstGeom prst="rect">
            <a:avLst/>
          </a:prstGeom>
          <a:ln w="12700">
            <a:solidFill>
              <a:srgbClr val="F08323"/>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C5EECDE-A201-FB99-50CA-DBA619E3B821}"/>
              </a:ext>
            </a:extLst>
          </p:cNvPr>
          <p:cNvPicPr>
            <a:picLocks noChangeAspect="1"/>
          </p:cNvPicPr>
          <p:nvPr/>
        </p:nvPicPr>
        <p:blipFill>
          <a:blip r:embed="rId4">
            <a:extLst>
              <a:ext uri="{28A0092B-C50C-407E-A947-70E740481C1C}">
                <a14:useLocalDpi xmlns:a14="http://schemas.microsoft.com/office/drawing/2010/main" val="0"/>
              </a:ext>
            </a:extLst>
          </a:blip>
          <a:srcRect l="2778" r="2778"/>
          <a:stretch/>
        </p:blipFill>
        <p:spPr>
          <a:xfrm>
            <a:off x="670052" y="1483400"/>
            <a:ext cx="3121510" cy="2868263"/>
          </a:xfrm>
          <a:prstGeom prst="rect">
            <a:avLst/>
          </a:prstGeom>
          <a:ln w="12700">
            <a:solidFill>
              <a:srgbClr val="F08323"/>
            </a:solid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91EB279E-8B6B-6DD9-E286-9EF0695417B6}"/>
              </a:ext>
            </a:extLst>
          </p:cNvPr>
          <p:cNvSpPr>
            <a:spLocks/>
          </p:cNvSpPr>
          <p:nvPr/>
        </p:nvSpPr>
        <p:spPr>
          <a:xfrm flipV="1">
            <a:off x="1258059" y="4631171"/>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14" name="Rectangle 13">
            <a:extLst>
              <a:ext uri="{FF2B5EF4-FFF2-40B4-BE49-F238E27FC236}">
                <a16:creationId xmlns:a16="http://schemas.microsoft.com/office/drawing/2014/main" id="{4FA7ED0F-2D95-6E3C-F1BD-AC6599216C6A}"/>
              </a:ext>
            </a:extLst>
          </p:cNvPr>
          <p:cNvSpPr>
            <a:spLocks/>
          </p:cNvSpPr>
          <p:nvPr/>
        </p:nvSpPr>
        <p:spPr>
          <a:xfrm flipV="1">
            <a:off x="5195999" y="4613171"/>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15" name="Rectangle 14">
            <a:extLst>
              <a:ext uri="{FF2B5EF4-FFF2-40B4-BE49-F238E27FC236}">
                <a16:creationId xmlns:a16="http://schemas.microsoft.com/office/drawing/2014/main" id="{EA9505BD-8E75-DC06-C85D-BC5C8680F0EF}"/>
              </a:ext>
            </a:extLst>
          </p:cNvPr>
          <p:cNvSpPr>
            <a:spLocks/>
          </p:cNvSpPr>
          <p:nvPr/>
        </p:nvSpPr>
        <p:spPr>
          <a:xfrm flipV="1">
            <a:off x="9226400" y="4631171"/>
            <a:ext cx="1800000" cy="18000"/>
          </a:xfrm>
          <a:prstGeom prst="rect">
            <a:avLst/>
          </a:prstGeom>
          <a:solidFill>
            <a:srgbClr val="F08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S Mincho"/>
              <a:cs typeface="Arial" panose="020B0604020202020204" pitchFamily="34" charset="0"/>
            </a:endParaRPr>
          </a:p>
        </p:txBody>
      </p:sp>
      <p:pic>
        <p:nvPicPr>
          <p:cNvPr id="16" name="Picture 15">
            <a:extLst>
              <a:ext uri="{FF2B5EF4-FFF2-40B4-BE49-F238E27FC236}">
                <a16:creationId xmlns:a16="http://schemas.microsoft.com/office/drawing/2014/main" id="{C1B0F3AA-D178-8771-21DA-7954CFA10D22}"/>
              </a:ext>
            </a:extLst>
          </p:cNvPr>
          <p:cNvPicPr>
            <a:picLocks noChangeAspect="1"/>
          </p:cNvPicPr>
          <p:nvPr/>
        </p:nvPicPr>
        <p:blipFill>
          <a:blip r:embed="rId5">
            <a:extLst>
              <a:ext uri="{28A0092B-C50C-407E-A947-70E740481C1C}">
                <a14:useLocalDpi xmlns:a14="http://schemas.microsoft.com/office/drawing/2010/main" val="0"/>
              </a:ext>
            </a:extLst>
          </a:blip>
          <a:srcRect l="21945" r="6043"/>
          <a:stretch/>
        </p:blipFill>
        <p:spPr>
          <a:xfrm>
            <a:off x="8439678" y="1504599"/>
            <a:ext cx="3115470" cy="2884223"/>
          </a:xfrm>
          <a:prstGeom prst="rect">
            <a:avLst/>
          </a:prstGeom>
          <a:ln w="12700">
            <a:solidFill>
              <a:srgbClr val="F08323"/>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95ED571E-6926-6079-2F28-F2A72EB63C56}"/>
              </a:ext>
            </a:extLst>
          </p:cNvPr>
          <p:cNvSpPr txBox="1"/>
          <p:nvPr/>
        </p:nvSpPr>
        <p:spPr>
          <a:xfrm>
            <a:off x="4436199" y="4697221"/>
            <a:ext cx="33196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10+ years expertise in d</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S Mincho"/>
                <a:cs typeface="Arial" panose="020B0604020202020204" pitchFamily="34" charset="0"/>
              </a:rPr>
              <a:t>esign</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 modelling &amp; manufacture of robust, quench-</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S Mincho"/>
                <a:cs typeface="Arial" panose="020B0604020202020204" pitchFamily="34" charset="0"/>
              </a:rPr>
              <a:t>saf</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e HTS magnets</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
        <p:nvSpPr>
          <p:cNvPr id="18" name="TextBox 17">
            <a:extLst>
              <a:ext uri="{FF2B5EF4-FFF2-40B4-BE49-F238E27FC236}">
                <a16:creationId xmlns:a16="http://schemas.microsoft.com/office/drawing/2014/main" id="{3A2FF7BF-31C5-B042-BEEE-87B67ACC2FEB}"/>
              </a:ext>
            </a:extLst>
          </p:cNvPr>
          <p:cNvSpPr txBox="1"/>
          <p:nvPr/>
        </p:nvSpPr>
        <p:spPr>
          <a:xfrm>
            <a:off x="431800" y="4697221"/>
            <a:ext cx="3452044" cy="13696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World-record ultra-high field magnet with patented HTS technology</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00" b="1"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rPr>
              <a:t>24 Tesla field at 20 K</a:t>
            </a:r>
            <a:endParaRPr kumimoji="0" lang="en-GB" sz="2000" b="1" i="0" u="none" strike="noStrike" kern="1200" cap="none" spc="0" normalizeH="0" baseline="0" noProof="0" dirty="0">
              <a:ln>
                <a:noFill/>
              </a:ln>
              <a:solidFill>
                <a:srgbClr val="F08323"/>
              </a:solidFill>
              <a:effectLst/>
              <a:uLnTx/>
              <a:uFillTx/>
              <a:latin typeface="Arial" panose="020B0604020202020204" pitchFamily="34" charset="0"/>
              <a:ea typeface="MS Mincho"/>
              <a:cs typeface="Arial" panose="020B0604020202020204" pitchFamily="34" charset="0"/>
            </a:endParaRPr>
          </a:p>
        </p:txBody>
      </p:sp>
      <p:sp>
        <p:nvSpPr>
          <p:cNvPr id="19" name="TextBox 18">
            <a:extLst>
              <a:ext uri="{FF2B5EF4-FFF2-40B4-BE49-F238E27FC236}">
                <a16:creationId xmlns:a16="http://schemas.microsoft.com/office/drawing/2014/main" id="{15B1CA15-F681-016E-FFF2-6F9DC5EFCF7B}"/>
              </a:ext>
            </a:extLst>
          </p:cNvPr>
          <p:cNvSpPr txBox="1"/>
          <p:nvPr/>
        </p:nvSpPr>
        <p:spPr>
          <a:xfrm>
            <a:off x="8439678" y="4697221"/>
            <a:ext cx="3371272" cy="15850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Built world first high-field HTS fusion magnet system in tokamak configuration – ‘Demo4’</a:t>
            </a:r>
          </a:p>
          <a:p>
            <a:pPr marL="180975" marR="0" lvl="0" indent="-180975"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p:txBody>
      </p:sp>
    </p:spTree>
    <p:extLst>
      <p:ext uri="{BB962C8B-B14F-4D97-AF65-F5344CB8AC3E}">
        <p14:creationId xmlns:p14="http://schemas.microsoft.com/office/powerpoint/2010/main" val="45715186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MS Mincho"/>
        <a:cs typeface=""/>
      </a:majorFont>
      <a:minorFont>
        <a:latin typeface="Gotham Rounde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3.xml><?xml version="1.0" encoding="utf-8"?>
<a:theme xmlns:a="http://schemas.openxmlformats.org/drawingml/2006/main" name="12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4.xml><?xml version="1.0" encoding="utf-8"?>
<a:theme xmlns:a="http://schemas.openxmlformats.org/drawingml/2006/main" name="5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5.xml><?xml version="1.0" encoding="utf-8"?>
<a:theme xmlns:a="http://schemas.openxmlformats.org/drawingml/2006/main" name="2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6.xml><?xml version="1.0" encoding="utf-8"?>
<a:theme xmlns:a="http://schemas.openxmlformats.org/drawingml/2006/main" name="3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7.xml><?xml version="1.0" encoding="utf-8"?>
<a:theme xmlns:a="http://schemas.openxmlformats.org/drawingml/2006/main" name="17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8.xml><?xml version="1.0" encoding="utf-8"?>
<a:theme xmlns:a="http://schemas.openxmlformats.org/drawingml/2006/main" name="6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sd02" id="{CEF0EC25-03D9-DF45-8B24-B0DE57BF3F45}" vid="{7ACE7645-7537-984E-9649-C4E605C5BD5F}"/>
    </a:ext>
  </a:extLst>
</a:theme>
</file>

<file path=ppt/theme/theme9.xml><?xml version="1.0" encoding="utf-8"?>
<a:theme xmlns:a="http://schemas.openxmlformats.org/drawingml/2006/main" name="Office Theme">
  <a:themeElements>
    <a:clrScheme name="Custom 108">
      <a:dk1>
        <a:srgbClr val="323332"/>
      </a:dk1>
      <a:lt1>
        <a:srgbClr val="FFFFFF"/>
      </a:lt1>
      <a:dk2>
        <a:srgbClr val="4B5D6B"/>
      </a:dk2>
      <a:lt2>
        <a:srgbClr val="EEECEC"/>
      </a:lt2>
      <a:accent1>
        <a:srgbClr val="EF8222"/>
      </a:accent1>
      <a:accent2>
        <a:srgbClr val="DC5429"/>
      </a:accent2>
      <a:accent3>
        <a:srgbClr val="D3CBC8"/>
      </a:accent3>
      <a:accent4>
        <a:srgbClr val="4B5D6B"/>
      </a:accent4>
      <a:accent5>
        <a:srgbClr val="8E9499"/>
      </a:accent5>
      <a:accent6>
        <a:srgbClr val="323332"/>
      </a:accent6>
      <a:hlink>
        <a:srgbClr val="DD5429"/>
      </a:hlink>
      <a:folHlink>
        <a:srgbClr val="D02F1E"/>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Tokamak Energy master PPT template_v2" id="{1EDC68AC-925A-402B-AEE1-027CCFD2F13D}" vid="{941D983C-D935-4E7C-8675-57900A327F83}"/>
    </a:ext>
  </a:extLst>
</a:theme>
</file>

<file path=docProps/app.xml><?xml version="1.0" encoding="utf-8"?>
<Properties xmlns="http://schemas.openxmlformats.org/officeDocument/2006/extended-properties" xmlns:vt="http://schemas.openxmlformats.org/officeDocument/2006/docPropsVTypes">
  <TotalTime>4703</TotalTime>
  <Words>1848</Words>
  <Application>Microsoft Office PowerPoint</Application>
  <PresentationFormat>Widescreen</PresentationFormat>
  <Paragraphs>392</Paragraphs>
  <Slides>36</Slides>
  <Notes>9</Notes>
  <HiddenSlides>0</HiddenSlides>
  <MMClips>1</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36</vt:i4>
      </vt:variant>
    </vt:vector>
  </HeadingPairs>
  <TitlesOfParts>
    <vt:vector size="53" baseType="lpstr">
      <vt:lpstr>Aharoni</vt:lpstr>
      <vt:lpstr>Aptos</vt:lpstr>
      <vt:lpstr>Arial</vt:lpstr>
      <vt:lpstr>Calibri</vt:lpstr>
      <vt:lpstr>Gotham Rounded</vt:lpstr>
      <vt:lpstr>Gotham Rounded Medium</vt:lpstr>
      <vt:lpstr>Helvetica</vt:lpstr>
      <vt:lpstr>Wingdings</vt:lpstr>
      <vt:lpstr>1_Office Theme</vt:lpstr>
      <vt:lpstr>4_Office Theme</vt:lpstr>
      <vt:lpstr>12_Office Theme</vt:lpstr>
      <vt:lpstr>5_Office Theme</vt:lpstr>
      <vt:lpstr>2_Office Theme</vt:lpstr>
      <vt:lpstr>3_Office Theme</vt:lpstr>
      <vt:lpstr>17_Office Theme</vt:lpstr>
      <vt:lpstr>6_Office Theme</vt:lpstr>
      <vt:lpstr>Office Theme</vt:lpstr>
      <vt:lpstr>BRINGING FUSION POWER TO THE UNITED STATES</vt:lpstr>
      <vt:lpstr>PowerPoint Presentation</vt:lpstr>
      <vt:lpstr>PowerPoint Presentation</vt:lpstr>
      <vt:lpstr>PowerPoint Presentation</vt:lpstr>
      <vt:lpstr>WE ARE TOKAMAK ENERGY. THE LEADING GLOBAL FUSION COMPANY.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 for st40 </vt:lpstr>
      <vt:lpstr>PowerPoint Presentation</vt:lpstr>
      <vt:lpstr>PowerPoint Presentation</vt:lpstr>
    </vt:vector>
  </TitlesOfParts>
  <Company>Tokamak Energy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Washington</dc:creator>
  <cp:lastModifiedBy>Aaron Washington</cp:lastModifiedBy>
  <cp:revision>4</cp:revision>
  <cp:lastPrinted>2025-03-13T18:47:20Z</cp:lastPrinted>
  <dcterms:created xsi:type="dcterms:W3CDTF">2025-02-28T16:34:19Z</dcterms:created>
  <dcterms:modified xsi:type="dcterms:W3CDTF">2025-06-09T14:51:07Z</dcterms:modified>
</cp:coreProperties>
</file>